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32" r:id="rId5"/>
    <p:sldId id="333" r:id="rId6"/>
    <p:sldId id="338" r:id="rId7"/>
    <p:sldId id="340" r:id="rId8"/>
    <p:sldId id="341" r:id="rId9"/>
    <p:sldId id="422" r:id="rId10"/>
    <p:sldId id="451" r:id="rId11"/>
    <p:sldId id="452" r:id="rId12"/>
    <p:sldId id="432" r:id="rId13"/>
    <p:sldId id="455" r:id="rId14"/>
    <p:sldId id="404" r:id="rId15"/>
    <p:sldId id="436" r:id="rId16"/>
    <p:sldId id="411" r:id="rId17"/>
    <p:sldId id="378" r:id="rId18"/>
    <p:sldId id="379" r:id="rId19"/>
    <p:sldId id="444" r:id="rId20"/>
    <p:sldId id="448" r:id="rId21"/>
    <p:sldId id="449" r:id="rId22"/>
    <p:sldId id="447" r:id="rId23"/>
    <p:sldId id="445" r:id="rId24"/>
    <p:sldId id="446" r:id="rId25"/>
    <p:sldId id="450" r:id="rId26"/>
    <p:sldId id="383" r:id="rId27"/>
    <p:sldId id="413" r:id="rId28"/>
    <p:sldId id="453" r:id="rId29"/>
    <p:sldId id="454" r:id="rId30"/>
  </p:sldIdLst>
  <p:sldSz cx="9144000" cy="6858000" type="screen4x3"/>
  <p:notesSz cx="7099300" cy="10234613"/>
  <p:defaultTextStyle>
    <a:defPPr>
      <a:defRPr lang="de-DE"/>
    </a:defPPr>
    <a:lvl1pPr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FFCC00"/>
    <a:srgbClr val="FF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39"/>
    <p:restoredTop sz="94710"/>
  </p:normalViewPr>
  <p:slideViewPr>
    <p:cSldViewPr snapToGrid="0">
      <p:cViewPr varScale="1">
        <p:scale>
          <a:sx n="102" d="100"/>
          <a:sy n="102" d="100"/>
        </p:scale>
        <p:origin x="1404"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4" y="0"/>
            <a:ext cx="3077137" cy="512222"/>
          </a:xfrm>
          <a:prstGeom prst="rect">
            <a:avLst/>
          </a:prstGeom>
          <a:noFill/>
          <a:ln w="9525">
            <a:noFill/>
            <a:miter lim="800000"/>
            <a:headEnd/>
            <a:tailEnd/>
          </a:ln>
        </p:spPr>
        <p:txBody>
          <a:bodyPr vert="horz" wrap="square" lIns="94263" tIns="47132" rIns="94263" bIns="47132" numCol="1" anchor="t" anchorCtr="0" compatLnSpc="1">
            <a:prstTxWarp prst="textNoShape">
              <a:avLst/>
            </a:prstTxWarp>
          </a:bodyPr>
          <a:lstStyle>
            <a:lvl1pPr defTabSz="471960" eaLnBrk="1" hangingPunct="1">
              <a:defRPr sz="1300">
                <a:latin typeface="Calibri" pitchFamily="34" charset="0"/>
                <a:ea typeface="+mn-ea"/>
                <a:cs typeface="Arial" panose="020B0604020202020204" pitchFamily="34" charset="0"/>
              </a:defRPr>
            </a:lvl1pPr>
          </a:lstStyle>
          <a:p>
            <a:pPr>
              <a:defRPr/>
            </a:pPr>
            <a:endParaRPr lang="de-CH"/>
          </a:p>
        </p:txBody>
      </p:sp>
      <p:sp>
        <p:nvSpPr>
          <p:cNvPr id="3" name="Datumsplatzhalter 2"/>
          <p:cNvSpPr>
            <a:spLocks noGrp="1"/>
          </p:cNvSpPr>
          <p:nvPr>
            <p:ph type="dt" sz="quarter" idx="1"/>
          </p:nvPr>
        </p:nvSpPr>
        <p:spPr bwMode="auto">
          <a:xfrm>
            <a:off x="4020509" y="0"/>
            <a:ext cx="3077137" cy="512222"/>
          </a:xfrm>
          <a:prstGeom prst="rect">
            <a:avLst/>
          </a:prstGeom>
          <a:noFill/>
          <a:ln w="9525">
            <a:noFill/>
            <a:miter lim="800000"/>
            <a:headEnd/>
            <a:tailEnd/>
          </a:ln>
        </p:spPr>
        <p:txBody>
          <a:bodyPr vert="horz" wrap="square" lIns="94263" tIns="47132" rIns="94263" bIns="47132" numCol="1" anchor="t" anchorCtr="0" compatLnSpc="1">
            <a:prstTxWarp prst="textNoShape">
              <a:avLst/>
            </a:prstTxWarp>
          </a:bodyPr>
          <a:lstStyle>
            <a:lvl1pPr algn="r" defTabSz="471960" eaLnBrk="1" hangingPunct="1">
              <a:defRPr sz="1300">
                <a:latin typeface="Calibri" panose="020F0502020204030204" pitchFamily="34" charset="0"/>
                <a:ea typeface="MS PGothic" panose="020B0600070205080204" pitchFamily="34" charset="-128"/>
                <a:cs typeface="Arial" panose="020B0604020202020204" pitchFamily="34" charset="0"/>
              </a:defRPr>
            </a:lvl1pPr>
          </a:lstStyle>
          <a:p>
            <a:pPr>
              <a:defRPr/>
            </a:pPr>
            <a:fld id="{CA3DEF70-1065-43DE-9205-F83CE82679CA}" type="datetime1">
              <a:rPr lang="de-DE" altLang="de-DE"/>
              <a:pPr>
                <a:defRPr/>
              </a:pPr>
              <a:t>12.09.2024</a:t>
            </a:fld>
            <a:endParaRPr lang="de-DE" altLang="de-DE"/>
          </a:p>
        </p:txBody>
      </p:sp>
      <p:sp>
        <p:nvSpPr>
          <p:cNvPr id="4" name="Fußzeilenplatzhalter 3"/>
          <p:cNvSpPr>
            <a:spLocks noGrp="1"/>
          </p:cNvSpPr>
          <p:nvPr>
            <p:ph type="ftr" sz="quarter" idx="2"/>
          </p:nvPr>
        </p:nvSpPr>
        <p:spPr bwMode="auto">
          <a:xfrm>
            <a:off x="4" y="9720759"/>
            <a:ext cx="3077137" cy="512222"/>
          </a:xfrm>
          <a:prstGeom prst="rect">
            <a:avLst/>
          </a:prstGeom>
          <a:noFill/>
          <a:ln w="9525">
            <a:noFill/>
            <a:miter lim="800000"/>
            <a:headEnd/>
            <a:tailEnd/>
          </a:ln>
        </p:spPr>
        <p:txBody>
          <a:bodyPr vert="horz" wrap="square" lIns="94263" tIns="47132" rIns="94263" bIns="47132" numCol="1" anchor="b" anchorCtr="0" compatLnSpc="1">
            <a:prstTxWarp prst="textNoShape">
              <a:avLst/>
            </a:prstTxWarp>
          </a:bodyPr>
          <a:lstStyle>
            <a:lvl1pPr defTabSz="471960" eaLnBrk="1" hangingPunct="1">
              <a:defRPr sz="1300">
                <a:latin typeface="Calibri" pitchFamily="34" charset="0"/>
                <a:ea typeface="+mn-ea"/>
                <a:cs typeface="Arial" panose="020B0604020202020204" pitchFamily="34" charset="0"/>
              </a:defRPr>
            </a:lvl1pPr>
          </a:lstStyle>
          <a:p>
            <a:pPr>
              <a:defRPr/>
            </a:pPr>
            <a:endParaRPr lang="de-CH"/>
          </a:p>
        </p:txBody>
      </p:sp>
      <p:sp>
        <p:nvSpPr>
          <p:cNvPr id="5" name="Foliennummernplatzhalter 4"/>
          <p:cNvSpPr>
            <a:spLocks noGrp="1"/>
          </p:cNvSpPr>
          <p:nvPr>
            <p:ph type="sldNum" sz="quarter" idx="3"/>
          </p:nvPr>
        </p:nvSpPr>
        <p:spPr bwMode="auto">
          <a:xfrm>
            <a:off x="4020509" y="9720759"/>
            <a:ext cx="3077137" cy="512222"/>
          </a:xfrm>
          <a:prstGeom prst="rect">
            <a:avLst/>
          </a:prstGeom>
          <a:noFill/>
          <a:ln w="9525">
            <a:noFill/>
            <a:miter lim="800000"/>
            <a:headEnd/>
            <a:tailEnd/>
          </a:ln>
        </p:spPr>
        <p:txBody>
          <a:bodyPr vert="horz" wrap="square" lIns="94263" tIns="47132" rIns="94263" bIns="47132" numCol="1" anchor="b" anchorCtr="0" compatLnSpc="1">
            <a:prstTxWarp prst="textNoShape">
              <a:avLst/>
            </a:prstTxWarp>
          </a:bodyPr>
          <a:lstStyle>
            <a:lvl1pPr algn="r" defTabSz="471960" eaLnBrk="1" hangingPunct="1">
              <a:defRPr sz="1300">
                <a:latin typeface="Calibri" pitchFamily="34" charset="0"/>
                <a:cs typeface="Arial" pitchFamily="34" charset="0"/>
              </a:defRPr>
            </a:lvl1pPr>
          </a:lstStyle>
          <a:p>
            <a:pPr>
              <a:defRPr/>
            </a:pPr>
            <a:fld id="{3ADCDEFC-8A2F-40F6-B5D1-F4836DCCC51A}"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4" y="0"/>
            <a:ext cx="3077137" cy="512222"/>
          </a:xfrm>
          <a:prstGeom prst="rect">
            <a:avLst/>
          </a:prstGeom>
          <a:noFill/>
          <a:ln w="9525">
            <a:noFill/>
            <a:miter lim="800000"/>
            <a:headEnd/>
            <a:tailEnd/>
          </a:ln>
        </p:spPr>
        <p:txBody>
          <a:bodyPr vert="horz" wrap="square" lIns="94263" tIns="47132" rIns="94263" bIns="47132" numCol="1" anchor="t" anchorCtr="0" compatLnSpc="1">
            <a:prstTxWarp prst="textNoShape">
              <a:avLst/>
            </a:prstTxWarp>
          </a:bodyPr>
          <a:lstStyle>
            <a:lvl1pPr defTabSz="471960" eaLnBrk="1" hangingPunct="1">
              <a:defRPr sz="1300">
                <a:latin typeface="Calibri" pitchFamily="34" charset="0"/>
                <a:ea typeface="+mn-ea"/>
                <a:cs typeface="Arial" panose="020B0604020202020204" pitchFamily="34" charset="0"/>
              </a:defRPr>
            </a:lvl1pPr>
          </a:lstStyle>
          <a:p>
            <a:pPr>
              <a:defRPr/>
            </a:pPr>
            <a:endParaRPr lang="de-CH"/>
          </a:p>
        </p:txBody>
      </p:sp>
      <p:sp>
        <p:nvSpPr>
          <p:cNvPr id="3" name="Datumsplatzhalter 2"/>
          <p:cNvSpPr>
            <a:spLocks noGrp="1"/>
          </p:cNvSpPr>
          <p:nvPr>
            <p:ph type="dt" idx="1"/>
          </p:nvPr>
        </p:nvSpPr>
        <p:spPr bwMode="auto">
          <a:xfrm>
            <a:off x="4020509" y="0"/>
            <a:ext cx="3077137" cy="512222"/>
          </a:xfrm>
          <a:prstGeom prst="rect">
            <a:avLst/>
          </a:prstGeom>
          <a:noFill/>
          <a:ln w="9525">
            <a:noFill/>
            <a:miter lim="800000"/>
            <a:headEnd/>
            <a:tailEnd/>
          </a:ln>
        </p:spPr>
        <p:txBody>
          <a:bodyPr vert="horz" wrap="square" lIns="94263" tIns="47132" rIns="94263" bIns="47132" numCol="1" anchor="t" anchorCtr="0" compatLnSpc="1">
            <a:prstTxWarp prst="textNoShape">
              <a:avLst/>
            </a:prstTxWarp>
          </a:bodyPr>
          <a:lstStyle>
            <a:lvl1pPr algn="r" defTabSz="471960" eaLnBrk="1" hangingPunct="1">
              <a:defRPr sz="1300">
                <a:latin typeface="Calibri" panose="020F0502020204030204" pitchFamily="34" charset="0"/>
                <a:ea typeface="MS PGothic" panose="020B0600070205080204" pitchFamily="34" charset="-128"/>
                <a:cs typeface="Arial" panose="020B0604020202020204" pitchFamily="34" charset="0"/>
              </a:defRPr>
            </a:lvl1pPr>
          </a:lstStyle>
          <a:p>
            <a:pPr>
              <a:defRPr/>
            </a:pPr>
            <a:fld id="{3DD0F088-5A96-43FD-99FA-507415C60726}" type="datetime1">
              <a:rPr lang="de-DE" altLang="de-DE"/>
              <a:pPr>
                <a:defRPr/>
              </a:pPr>
              <a:t>12.09.2024</a:t>
            </a:fld>
            <a:endParaRPr lang="de-DE" altLang="de-DE"/>
          </a:p>
        </p:txBody>
      </p:sp>
      <p:sp>
        <p:nvSpPr>
          <p:cNvPr id="4" name="Folienbildplatzhalter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wrap="square" lIns="95052" tIns="47527" rIns="95052" bIns="47527" numCol="1" anchor="ctr" anchorCtr="0" compatLnSpc="1">
            <a:prstTxWarp prst="textNoShape">
              <a:avLst/>
            </a:prstTxWarp>
          </a:bodyPr>
          <a:lstStyle/>
          <a:p>
            <a:pPr lvl="0"/>
            <a:endParaRPr lang="de-DE" noProof="0"/>
          </a:p>
        </p:txBody>
      </p:sp>
      <p:sp>
        <p:nvSpPr>
          <p:cNvPr id="5" name="Notizenplatzhalter 4"/>
          <p:cNvSpPr>
            <a:spLocks noGrp="1"/>
          </p:cNvSpPr>
          <p:nvPr>
            <p:ph type="body" sz="quarter" idx="3"/>
          </p:nvPr>
        </p:nvSpPr>
        <p:spPr bwMode="auto">
          <a:xfrm>
            <a:off x="709604" y="4860380"/>
            <a:ext cx="5680103" cy="4606722"/>
          </a:xfrm>
          <a:prstGeom prst="rect">
            <a:avLst/>
          </a:prstGeom>
          <a:noFill/>
          <a:ln w="9525">
            <a:noFill/>
            <a:miter lim="800000"/>
            <a:headEnd/>
            <a:tailEnd/>
          </a:ln>
        </p:spPr>
        <p:txBody>
          <a:bodyPr vert="horz" wrap="square" lIns="94263" tIns="47132" rIns="94263" bIns="47132" numCol="1" anchor="t" anchorCtr="0" compatLnSpc="1">
            <a:prstTxWarp prst="textNoShape">
              <a:avLst/>
            </a:prstTxWarp>
          </a:bodyPr>
          <a:lstStyle/>
          <a:p>
            <a:pPr lvl="0"/>
            <a:r>
              <a:rPr lang="de-CH" altLang="de-DE" noProof="0"/>
              <a:t>Mastertextformat bearbeiten</a:t>
            </a:r>
          </a:p>
          <a:p>
            <a:pPr lvl="1"/>
            <a:r>
              <a:rPr lang="de-CH" altLang="de-DE" noProof="0"/>
              <a:t>Zweite Ebene</a:t>
            </a:r>
          </a:p>
          <a:p>
            <a:pPr lvl="2"/>
            <a:r>
              <a:rPr lang="de-CH" altLang="de-DE" noProof="0"/>
              <a:t>Dritte Ebene</a:t>
            </a:r>
          </a:p>
          <a:p>
            <a:pPr lvl="3"/>
            <a:r>
              <a:rPr lang="de-CH" altLang="de-DE" noProof="0"/>
              <a:t>Vierte Ebene</a:t>
            </a:r>
          </a:p>
          <a:p>
            <a:pPr lvl="4"/>
            <a:r>
              <a:rPr lang="de-CH" altLang="de-DE" noProof="0"/>
              <a:t>Fünfte Ebene</a:t>
            </a:r>
            <a:endParaRPr lang="de-DE" altLang="de-DE" noProof="0"/>
          </a:p>
        </p:txBody>
      </p:sp>
      <p:sp>
        <p:nvSpPr>
          <p:cNvPr id="6" name="Fußzeilenplatzhalter 5"/>
          <p:cNvSpPr>
            <a:spLocks noGrp="1"/>
          </p:cNvSpPr>
          <p:nvPr>
            <p:ph type="ftr" sz="quarter" idx="4"/>
          </p:nvPr>
        </p:nvSpPr>
        <p:spPr bwMode="auto">
          <a:xfrm>
            <a:off x="4" y="9720759"/>
            <a:ext cx="3077137" cy="512222"/>
          </a:xfrm>
          <a:prstGeom prst="rect">
            <a:avLst/>
          </a:prstGeom>
          <a:noFill/>
          <a:ln w="9525">
            <a:noFill/>
            <a:miter lim="800000"/>
            <a:headEnd/>
            <a:tailEnd/>
          </a:ln>
        </p:spPr>
        <p:txBody>
          <a:bodyPr vert="horz" wrap="square" lIns="94263" tIns="47132" rIns="94263" bIns="47132" numCol="1" anchor="b" anchorCtr="0" compatLnSpc="1">
            <a:prstTxWarp prst="textNoShape">
              <a:avLst/>
            </a:prstTxWarp>
          </a:bodyPr>
          <a:lstStyle>
            <a:lvl1pPr defTabSz="471960" eaLnBrk="1" hangingPunct="1">
              <a:defRPr sz="1300">
                <a:latin typeface="Calibri" pitchFamily="34" charset="0"/>
                <a:ea typeface="+mn-ea"/>
                <a:cs typeface="Arial" panose="020B0604020202020204" pitchFamily="34" charset="0"/>
              </a:defRPr>
            </a:lvl1pPr>
          </a:lstStyle>
          <a:p>
            <a:pPr>
              <a:defRPr/>
            </a:pPr>
            <a:endParaRPr lang="de-CH"/>
          </a:p>
        </p:txBody>
      </p:sp>
      <p:sp>
        <p:nvSpPr>
          <p:cNvPr id="7" name="Foliennummernplatzhalter 6"/>
          <p:cNvSpPr>
            <a:spLocks noGrp="1"/>
          </p:cNvSpPr>
          <p:nvPr>
            <p:ph type="sldNum" sz="quarter" idx="5"/>
          </p:nvPr>
        </p:nvSpPr>
        <p:spPr bwMode="auto">
          <a:xfrm>
            <a:off x="4020509" y="9720759"/>
            <a:ext cx="3077137" cy="512222"/>
          </a:xfrm>
          <a:prstGeom prst="rect">
            <a:avLst/>
          </a:prstGeom>
          <a:noFill/>
          <a:ln w="9525">
            <a:noFill/>
            <a:miter lim="800000"/>
            <a:headEnd/>
            <a:tailEnd/>
          </a:ln>
        </p:spPr>
        <p:txBody>
          <a:bodyPr vert="horz" wrap="square" lIns="94263" tIns="47132" rIns="94263" bIns="47132" numCol="1" anchor="b" anchorCtr="0" compatLnSpc="1">
            <a:prstTxWarp prst="textNoShape">
              <a:avLst/>
            </a:prstTxWarp>
          </a:bodyPr>
          <a:lstStyle>
            <a:lvl1pPr algn="r" defTabSz="471960" eaLnBrk="1" hangingPunct="1">
              <a:defRPr sz="1300">
                <a:latin typeface="Calibri" pitchFamily="34" charset="0"/>
                <a:cs typeface="Arial" pitchFamily="34" charset="0"/>
              </a:defRPr>
            </a:lvl1pPr>
          </a:lstStyle>
          <a:p>
            <a:pPr>
              <a:defRPr/>
            </a:pPr>
            <a:fld id="{18A59EEA-8760-4451-B48E-646449764FD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6"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CH" altLang="de-DE"/>
          </a:p>
        </p:txBody>
      </p:sp>
      <p:sp>
        <p:nvSpPr>
          <p:cNvPr id="26627"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3166" indent="-289679">
              <a:defRPr sz="2400">
                <a:solidFill>
                  <a:schemeClr val="tx1"/>
                </a:solidFill>
                <a:latin typeface="Calibri" panose="020F0502020204030204" pitchFamily="34" charset="0"/>
                <a:ea typeface="MS PGothic" panose="020B0600070205080204" pitchFamily="34" charset="-128"/>
              </a:defRPr>
            </a:lvl2pPr>
            <a:lvl3pPr marL="1158716" indent="-231743">
              <a:defRPr sz="2400">
                <a:solidFill>
                  <a:schemeClr val="tx1"/>
                </a:solidFill>
                <a:latin typeface="Calibri" panose="020F0502020204030204" pitchFamily="34" charset="0"/>
                <a:ea typeface="MS PGothic" panose="020B0600070205080204" pitchFamily="34" charset="-128"/>
              </a:defRPr>
            </a:lvl3pPr>
            <a:lvl4pPr marL="1622203" indent="-231743">
              <a:defRPr sz="2400">
                <a:solidFill>
                  <a:schemeClr val="tx1"/>
                </a:solidFill>
                <a:latin typeface="Calibri" panose="020F0502020204030204" pitchFamily="34" charset="0"/>
                <a:ea typeface="MS PGothic" panose="020B0600070205080204" pitchFamily="34" charset="-128"/>
              </a:defRPr>
            </a:lvl4pPr>
            <a:lvl5pPr marL="2085689" indent="-231743">
              <a:defRPr sz="2400">
                <a:solidFill>
                  <a:schemeClr val="tx1"/>
                </a:solidFill>
                <a:latin typeface="Calibri" panose="020F0502020204030204" pitchFamily="34" charset="0"/>
                <a:ea typeface="MS PGothic" panose="020B0600070205080204" pitchFamily="34" charset="-128"/>
              </a:defRPr>
            </a:lvl5pPr>
            <a:lvl6pPr marL="2549176" indent="-231743" defTabSz="4634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12663" indent="-231743" defTabSz="4634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76149" indent="-231743" defTabSz="4634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39637" indent="-231743" defTabSz="4634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E9CD6F8-9E32-4583-90FA-B872DD7801DF}" type="slidenum">
              <a:rPr lang="de-DE" altLang="de-DE" sz="1200"/>
              <a:pPr/>
              <a:t>4</a:t>
            </a:fld>
            <a:endParaRPr lang="de-DE" altLang="de-DE" sz="1200"/>
          </a:p>
        </p:txBody>
      </p:sp>
    </p:spTree>
    <p:extLst>
      <p:ext uri="{BB962C8B-B14F-4D97-AF65-F5344CB8AC3E}">
        <p14:creationId xmlns:p14="http://schemas.microsoft.com/office/powerpoint/2010/main" val="132011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Konzentration gilt als Schlüssel zu Lernfähigkeit und Lernerfolg. Eine gut entwickelte Konzentrationsfähigkeit ist essenziell. Konzentrationsübungen können helfen, die Konzentrationsfähigkeit zu trainieren.</a:t>
            </a:r>
          </a:p>
        </p:txBody>
      </p:sp>
      <p:sp>
        <p:nvSpPr>
          <p:cNvPr id="4" name="Foliennummernplatzhalter 3"/>
          <p:cNvSpPr>
            <a:spLocks noGrp="1"/>
          </p:cNvSpPr>
          <p:nvPr>
            <p:ph type="sldNum" sz="quarter" idx="5"/>
          </p:nvPr>
        </p:nvSpPr>
        <p:spPr/>
        <p:txBody>
          <a:bodyPr/>
          <a:lstStyle/>
          <a:p>
            <a:pPr>
              <a:defRPr/>
            </a:pPr>
            <a:fld id="{18A59EEA-8760-4451-B48E-646449764FD5}" type="slidenum">
              <a:rPr lang="de-DE" altLang="de-DE" smtClean="0"/>
              <a:pPr>
                <a:defRPr/>
              </a:pPr>
              <a:t>17</a:t>
            </a:fld>
            <a:endParaRPr lang="de-DE" altLang="de-DE"/>
          </a:p>
        </p:txBody>
      </p:sp>
    </p:spTree>
    <p:extLst>
      <p:ext uri="{BB962C8B-B14F-4D97-AF65-F5344CB8AC3E}">
        <p14:creationId xmlns:p14="http://schemas.microsoft.com/office/powerpoint/2010/main" val="412968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Gute Umgangsformen entspannen das Verhältnis zwischen </a:t>
            </a:r>
            <a:r>
              <a:rPr lang="de-DE" err="1"/>
              <a:t>SuS</a:t>
            </a:r>
            <a:r>
              <a:rPr lang="de-DE"/>
              <a:t> und LPs und tragen so letztendlich zu einer angenehmeren Arbeits- und Lernatmosphäre bei. </a:t>
            </a:r>
          </a:p>
          <a:p>
            <a:r>
              <a:rPr lang="de-DE"/>
              <a:t>Höfliche Umgangsformen in der Schule sind sehr wichtig, um ein gutes Miteinander zu schaffen.</a:t>
            </a:r>
          </a:p>
        </p:txBody>
      </p:sp>
      <p:sp>
        <p:nvSpPr>
          <p:cNvPr id="4" name="Foliennummernplatzhalter 3"/>
          <p:cNvSpPr>
            <a:spLocks noGrp="1"/>
          </p:cNvSpPr>
          <p:nvPr>
            <p:ph type="sldNum" sz="quarter" idx="5"/>
          </p:nvPr>
        </p:nvSpPr>
        <p:spPr/>
        <p:txBody>
          <a:bodyPr/>
          <a:lstStyle/>
          <a:p>
            <a:pPr>
              <a:defRPr/>
            </a:pPr>
            <a:fld id="{18A59EEA-8760-4451-B48E-646449764FD5}" type="slidenum">
              <a:rPr lang="de-DE" altLang="de-DE" smtClean="0"/>
              <a:pPr>
                <a:defRPr/>
              </a:pPr>
              <a:t>18</a:t>
            </a:fld>
            <a:endParaRPr lang="de-DE" altLang="de-DE"/>
          </a:p>
        </p:txBody>
      </p:sp>
    </p:spTree>
    <p:extLst>
      <p:ext uri="{BB962C8B-B14F-4D97-AF65-F5344CB8AC3E}">
        <p14:creationId xmlns:p14="http://schemas.microsoft.com/office/powerpoint/2010/main" val="352923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Teamfähigkeit ist eine wichtige Kompetenz für den Schulerfolg, da </a:t>
            </a:r>
            <a:r>
              <a:rPr lang="de-DE" err="1"/>
              <a:t>SuS</a:t>
            </a:r>
            <a:r>
              <a:rPr lang="de-DE"/>
              <a:t> häufig in Gruppenarbeiten und Projekten zusammenarbeiten müssen. Teamfähigkeit bedeutet, dass </a:t>
            </a:r>
            <a:r>
              <a:rPr lang="de-DE" err="1"/>
              <a:t>SuS</a:t>
            </a:r>
            <a:r>
              <a:rPr lang="de-DE"/>
              <a:t> in der Lage sind, gut zu kommunizieren, Ziele zu vereinbaren, Aufgaben zu verteilen und Probleme zu lösen. </a:t>
            </a:r>
          </a:p>
        </p:txBody>
      </p:sp>
      <p:sp>
        <p:nvSpPr>
          <p:cNvPr id="4" name="Foliennummernplatzhalter 3"/>
          <p:cNvSpPr>
            <a:spLocks noGrp="1"/>
          </p:cNvSpPr>
          <p:nvPr>
            <p:ph type="sldNum" sz="quarter" idx="5"/>
          </p:nvPr>
        </p:nvSpPr>
        <p:spPr/>
        <p:txBody>
          <a:bodyPr/>
          <a:lstStyle/>
          <a:p>
            <a:pPr>
              <a:defRPr/>
            </a:pPr>
            <a:fld id="{18A59EEA-8760-4451-B48E-646449764FD5}" type="slidenum">
              <a:rPr lang="de-DE" altLang="de-DE" smtClean="0"/>
              <a:pPr>
                <a:defRPr/>
              </a:pPr>
              <a:t>19</a:t>
            </a:fld>
            <a:endParaRPr lang="de-DE" altLang="de-DE"/>
          </a:p>
        </p:txBody>
      </p:sp>
    </p:spTree>
    <p:extLst>
      <p:ext uri="{BB962C8B-B14F-4D97-AF65-F5344CB8AC3E}">
        <p14:creationId xmlns:p14="http://schemas.microsoft.com/office/powerpoint/2010/main" val="414631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a:t>
            </a:r>
            <a:r>
              <a:rPr lang="de-DE" err="1"/>
              <a:t>SuS</a:t>
            </a:r>
            <a:r>
              <a:rPr lang="de-DE"/>
              <a:t> sollen in der Lage sein, sich zu organisieren, Strategien zu entwickeln, Ergebnisse zu überprüfen und ihren Lernprozess zu reflektieren. Sie sollen die Verantwortung für ihren eigenen Lernprozess übernehmen. </a:t>
            </a:r>
            <a:r>
              <a:rPr lang="de-DE" err="1"/>
              <a:t>SuS</a:t>
            </a:r>
            <a:r>
              <a:rPr lang="de-DE"/>
              <a:t> können beim selbständigen Lernen ihre eigene Kompetenz und Selbstwirksamkeit erleben und soziale Eingebundenheit und Zugehörigkeit erfahren.</a:t>
            </a:r>
          </a:p>
        </p:txBody>
      </p:sp>
      <p:sp>
        <p:nvSpPr>
          <p:cNvPr id="4" name="Foliennummernplatzhalter 3"/>
          <p:cNvSpPr>
            <a:spLocks noGrp="1"/>
          </p:cNvSpPr>
          <p:nvPr>
            <p:ph type="sldNum" sz="quarter" idx="5"/>
          </p:nvPr>
        </p:nvSpPr>
        <p:spPr/>
        <p:txBody>
          <a:bodyPr/>
          <a:lstStyle/>
          <a:p>
            <a:pPr>
              <a:defRPr/>
            </a:pPr>
            <a:fld id="{18A59EEA-8760-4451-B48E-646449764FD5}" type="slidenum">
              <a:rPr lang="de-DE" altLang="de-DE" smtClean="0"/>
              <a:pPr>
                <a:defRPr/>
              </a:pPr>
              <a:t>20</a:t>
            </a:fld>
            <a:endParaRPr lang="de-DE" altLang="de-DE"/>
          </a:p>
        </p:txBody>
      </p:sp>
    </p:spTree>
    <p:extLst>
      <p:ext uri="{BB962C8B-B14F-4D97-AF65-F5344CB8AC3E}">
        <p14:creationId xmlns:p14="http://schemas.microsoft.com/office/powerpoint/2010/main" val="3697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Verantwortung übernehmen ist eine wichtige Fähigkeit, die </a:t>
            </a:r>
            <a:r>
              <a:rPr lang="de-DE" err="1"/>
              <a:t>SuS</a:t>
            </a:r>
            <a:r>
              <a:rPr lang="de-DE"/>
              <a:t> im Leben brauchen. Wenn sie Verantwortung übernehmen, lernen sie, Entscheidungen zu treffen und die Konsequenzen ihrer Handlungen zu tragen. Sie lernen auch, wie man Probleme löst und wie man mit anderen zusammenarbeitet.</a:t>
            </a:r>
          </a:p>
        </p:txBody>
      </p:sp>
      <p:sp>
        <p:nvSpPr>
          <p:cNvPr id="4" name="Foliennummernplatzhalter 3"/>
          <p:cNvSpPr>
            <a:spLocks noGrp="1"/>
          </p:cNvSpPr>
          <p:nvPr>
            <p:ph type="sldNum" sz="quarter" idx="5"/>
          </p:nvPr>
        </p:nvSpPr>
        <p:spPr/>
        <p:txBody>
          <a:bodyPr/>
          <a:lstStyle/>
          <a:p>
            <a:pPr>
              <a:defRPr/>
            </a:pPr>
            <a:fld id="{18A59EEA-8760-4451-B48E-646449764FD5}" type="slidenum">
              <a:rPr lang="de-DE" altLang="de-DE" smtClean="0"/>
              <a:pPr>
                <a:defRPr/>
              </a:pPr>
              <a:t>21</a:t>
            </a:fld>
            <a:endParaRPr lang="de-DE" altLang="de-DE"/>
          </a:p>
        </p:txBody>
      </p:sp>
    </p:spTree>
    <p:extLst>
      <p:ext uri="{BB962C8B-B14F-4D97-AF65-F5344CB8AC3E}">
        <p14:creationId xmlns:p14="http://schemas.microsoft.com/office/powerpoint/2010/main" val="1484143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Eltern können die schulischen Leistungen ihrer Jugendlichen/ Kinder fördern, indem sie Schulziele und Erwartungen absprechen, konkrete Lernstrategien diskutieren und differenziertes Lob und Kritik geben. Eine positive Erwartungshaltung und die Beteiligung an Aktivitäten der Schule können auch die Schulleistungen und die Motivation der Kinder stärken. Eine aktive Rolle beim Lernen zu Hause wirkt sich dagegen nur geringfügig aus und kann im Fall der Hausaufgabenkontrolle sogar schaden.</a:t>
            </a:r>
          </a:p>
        </p:txBody>
      </p:sp>
      <p:sp>
        <p:nvSpPr>
          <p:cNvPr id="4" name="Foliennummernplatzhalter 3"/>
          <p:cNvSpPr>
            <a:spLocks noGrp="1"/>
          </p:cNvSpPr>
          <p:nvPr>
            <p:ph type="sldNum" sz="quarter" idx="5"/>
          </p:nvPr>
        </p:nvSpPr>
        <p:spPr/>
        <p:txBody>
          <a:bodyPr/>
          <a:lstStyle/>
          <a:p>
            <a:pPr>
              <a:defRPr/>
            </a:pPr>
            <a:fld id="{18A59EEA-8760-4451-B48E-646449764FD5}" type="slidenum">
              <a:rPr lang="de-DE" altLang="de-DE" smtClean="0"/>
              <a:pPr>
                <a:defRPr/>
              </a:pPr>
              <a:t>22</a:t>
            </a:fld>
            <a:endParaRPr lang="de-DE" altLang="de-DE"/>
          </a:p>
        </p:txBody>
      </p:sp>
    </p:spTree>
    <p:extLst>
      <p:ext uri="{BB962C8B-B14F-4D97-AF65-F5344CB8AC3E}">
        <p14:creationId xmlns:p14="http://schemas.microsoft.com/office/powerpoint/2010/main" val="19990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8"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a:p>
        </p:txBody>
      </p:sp>
      <p:sp>
        <p:nvSpPr>
          <p:cNvPr id="34819"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anose="020F0502020204030204" pitchFamily="34" charset="0"/>
                <a:ea typeface="MS PGothic" panose="020B0600070205080204" pitchFamily="34" charset="-128"/>
              </a:defRPr>
            </a:lvl1pPr>
            <a:lvl2pPr marL="806647" indent="-310248">
              <a:defRPr sz="2600">
                <a:solidFill>
                  <a:schemeClr val="tx1"/>
                </a:solidFill>
                <a:latin typeface="Calibri" panose="020F0502020204030204" pitchFamily="34" charset="0"/>
                <a:ea typeface="MS PGothic" panose="020B0600070205080204" pitchFamily="34" charset="-128"/>
              </a:defRPr>
            </a:lvl2pPr>
            <a:lvl3pPr marL="1240994" indent="-248199">
              <a:defRPr sz="2600">
                <a:solidFill>
                  <a:schemeClr val="tx1"/>
                </a:solidFill>
                <a:latin typeface="Calibri" panose="020F0502020204030204" pitchFamily="34" charset="0"/>
                <a:ea typeface="MS PGothic" panose="020B0600070205080204" pitchFamily="34" charset="-128"/>
              </a:defRPr>
            </a:lvl3pPr>
            <a:lvl4pPr marL="1737392" indent="-248199">
              <a:defRPr sz="2600">
                <a:solidFill>
                  <a:schemeClr val="tx1"/>
                </a:solidFill>
                <a:latin typeface="Calibri" panose="020F0502020204030204" pitchFamily="34" charset="0"/>
                <a:ea typeface="MS PGothic" panose="020B0600070205080204" pitchFamily="34" charset="-128"/>
              </a:defRPr>
            </a:lvl4pPr>
            <a:lvl5pPr marL="2233789" indent="-248199">
              <a:defRPr sz="2600">
                <a:solidFill>
                  <a:schemeClr val="tx1"/>
                </a:solidFill>
                <a:latin typeface="Calibri" panose="020F0502020204030204" pitchFamily="34" charset="0"/>
                <a:ea typeface="MS PGothic" panose="020B0600070205080204" pitchFamily="34" charset="-128"/>
              </a:defRPr>
            </a:lvl5pPr>
            <a:lvl6pPr marL="2730187"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6pPr>
            <a:lvl7pPr marL="3226586"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7pPr>
            <a:lvl8pPr marL="3722983"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8pPr>
            <a:lvl9pPr marL="4219382"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9pPr>
          </a:lstStyle>
          <a:p>
            <a:fld id="{91553EBA-E02E-4EDD-BA67-F6745B276EBD}" type="datetime1">
              <a:rPr lang="de-DE" altLang="de-DE" sz="1300">
                <a:latin typeface="Helvetica" panose="020B0604020202020204" pitchFamily="34" charset="0"/>
              </a:rPr>
              <a:pPr/>
              <a:t>12.09.2024</a:t>
            </a:fld>
            <a:endParaRPr lang="de-CH" altLang="de-DE" sz="1300">
              <a:latin typeface="Helvetica" panose="020B0604020202020204" pitchFamily="34" charset="0"/>
            </a:endParaRPr>
          </a:p>
        </p:txBody>
      </p:sp>
      <p:sp>
        <p:nvSpPr>
          <p:cNvPr id="2" name="Fußzeilenplatzhalter 1"/>
          <p:cNvSpPr>
            <a:spLocks noGrp="1"/>
          </p:cNvSpPr>
          <p:nvPr>
            <p:ph type="ftr" sz="quarter" idx="4"/>
          </p:nvPr>
        </p:nvSpPr>
        <p:spPr/>
        <p:txBody>
          <a:bodyPr/>
          <a:lstStyle/>
          <a:p>
            <a:pPr>
              <a:defRPr/>
            </a:pPr>
            <a:endParaRPr lang="de-DE"/>
          </a:p>
        </p:txBody>
      </p:sp>
    </p:spTree>
    <p:extLst>
      <p:ext uri="{BB962C8B-B14F-4D97-AF65-F5344CB8AC3E}">
        <p14:creationId xmlns:p14="http://schemas.microsoft.com/office/powerpoint/2010/main" val="42305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4"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CH" altLang="de-DE"/>
          </a:p>
        </p:txBody>
      </p:sp>
      <p:sp>
        <p:nvSpPr>
          <p:cNvPr id="49155"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anose="020F0502020204030204" pitchFamily="34" charset="0"/>
                <a:ea typeface="MS PGothic" panose="020B0600070205080204" pitchFamily="34" charset="-128"/>
              </a:defRPr>
            </a:lvl1pPr>
            <a:lvl2pPr marL="806647" indent="-310248">
              <a:defRPr sz="2600">
                <a:solidFill>
                  <a:schemeClr val="tx1"/>
                </a:solidFill>
                <a:latin typeface="Calibri" panose="020F0502020204030204" pitchFamily="34" charset="0"/>
                <a:ea typeface="MS PGothic" panose="020B0600070205080204" pitchFamily="34" charset="-128"/>
              </a:defRPr>
            </a:lvl2pPr>
            <a:lvl3pPr marL="1240994" indent="-248199">
              <a:defRPr sz="2600">
                <a:solidFill>
                  <a:schemeClr val="tx1"/>
                </a:solidFill>
                <a:latin typeface="Calibri" panose="020F0502020204030204" pitchFamily="34" charset="0"/>
                <a:ea typeface="MS PGothic" panose="020B0600070205080204" pitchFamily="34" charset="-128"/>
              </a:defRPr>
            </a:lvl3pPr>
            <a:lvl4pPr marL="1737392" indent="-248199">
              <a:defRPr sz="2600">
                <a:solidFill>
                  <a:schemeClr val="tx1"/>
                </a:solidFill>
                <a:latin typeface="Calibri" panose="020F0502020204030204" pitchFamily="34" charset="0"/>
                <a:ea typeface="MS PGothic" panose="020B0600070205080204" pitchFamily="34" charset="-128"/>
              </a:defRPr>
            </a:lvl4pPr>
            <a:lvl5pPr marL="2233789" indent="-248199">
              <a:defRPr sz="2600">
                <a:solidFill>
                  <a:schemeClr val="tx1"/>
                </a:solidFill>
                <a:latin typeface="Calibri" panose="020F0502020204030204" pitchFamily="34" charset="0"/>
                <a:ea typeface="MS PGothic" panose="020B0600070205080204" pitchFamily="34" charset="-128"/>
              </a:defRPr>
            </a:lvl5pPr>
            <a:lvl6pPr marL="2730187"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6pPr>
            <a:lvl7pPr marL="3226586"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7pPr>
            <a:lvl8pPr marL="3722983"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8pPr>
            <a:lvl9pPr marL="4219382"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9pPr>
          </a:lstStyle>
          <a:p>
            <a:fld id="{AB69B661-963B-4F35-8AE9-D9BF7D9E1FF3}" type="datetime1">
              <a:rPr lang="de-DE" altLang="de-DE" sz="1300">
                <a:latin typeface="Helvetica" panose="020B0604020202020204" pitchFamily="34" charset="0"/>
              </a:rPr>
              <a:pPr/>
              <a:t>12.09.2024</a:t>
            </a:fld>
            <a:endParaRPr lang="de-CH" altLang="de-DE" sz="1300">
              <a:latin typeface="Helvetica" panose="020B0604020202020204" pitchFamily="34" charset="0"/>
            </a:endParaRPr>
          </a:p>
        </p:txBody>
      </p:sp>
      <p:sp>
        <p:nvSpPr>
          <p:cNvPr id="2" name="Fußzeilenplatzhalter 1"/>
          <p:cNvSpPr>
            <a:spLocks noGrp="1"/>
          </p:cNvSpPr>
          <p:nvPr>
            <p:ph type="ftr" sz="quarter" idx="4"/>
          </p:nvPr>
        </p:nvSpPr>
        <p:spPr/>
        <p:txBody>
          <a:bodyPr/>
          <a:lstStyle/>
          <a:p>
            <a:pPr>
              <a:defRPr/>
            </a:pPr>
            <a:endParaRPr lang="de-DE"/>
          </a:p>
        </p:txBody>
      </p:sp>
    </p:spTree>
    <p:extLst>
      <p:ext uri="{BB962C8B-B14F-4D97-AF65-F5344CB8AC3E}">
        <p14:creationId xmlns:p14="http://schemas.microsoft.com/office/powerpoint/2010/main" val="148571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4"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CH" altLang="de-DE"/>
          </a:p>
        </p:txBody>
      </p:sp>
      <p:sp>
        <p:nvSpPr>
          <p:cNvPr id="49155"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anose="020F0502020204030204" pitchFamily="34" charset="0"/>
                <a:ea typeface="MS PGothic" panose="020B0600070205080204" pitchFamily="34" charset="-128"/>
              </a:defRPr>
            </a:lvl1pPr>
            <a:lvl2pPr marL="806647" indent="-310248">
              <a:defRPr sz="2600">
                <a:solidFill>
                  <a:schemeClr val="tx1"/>
                </a:solidFill>
                <a:latin typeface="Calibri" panose="020F0502020204030204" pitchFamily="34" charset="0"/>
                <a:ea typeface="MS PGothic" panose="020B0600070205080204" pitchFamily="34" charset="-128"/>
              </a:defRPr>
            </a:lvl2pPr>
            <a:lvl3pPr marL="1240994" indent="-248199">
              <a:defRPr sz="2600">
                <a:solidFill>
                  <a:schemeClr val="tx1"/>
                </a:solidFill>
                <a:latin typeface="Calibri" panose="020F0502020204030204" pitchFamily="34" charset="0"/>
                <a:ea typeface="MS PGothic" panose="020B0600070205080204" pitchFamily="34" charset="-128"/>
              </a:defRPr>
            </a:lvl3pPr>
            <a:lvl4pPr marL="1737392" indent="-248199">
              <a:defRPr sz="2600">
                <a:solidFill>
                  <a:schemeClr val="tx1"/>
                </a:solidFill>
                <a:latin typeface="Calibri" panose="020F0502020204030204" pitchFamily="34" charset="0"/>
                <a:ea typeface="MS PGothic" panose="020B0600070205080204" pitchFamily="34" charset="-128"/>
              </a:defRPr>
            </a:lvl4pPr>
            <a:lvl5pPr marL="2233789" indent="-248199">
              <a:defRPr sz="2600">
                <a:solidFill>
                  <a:schemeClr val="tx1"/>
                </a:solidFill>
                <a:latin typeface="Calibri" panose="020F0502020204030204" pitchFamily="34" charset="0"/>
                <a:ea typeface="MS PGothic" panose="020B0600070205080204" pitchFamily="34" charset="-128"/>
              </a:defRPr>
            </a:lvl5pPr>
            <a:lvl6pPr marL="2730187"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6pPr>
            <a:lvl7pPr marL="3226586"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7pPr>
            <a:lvl8pPr marL="3722983"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8pPr>
            <a:lvl9pPr marL="4219382"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9pPr>
          </a:lstStyle>
          <a:p>
            <a:fld id="{AB69B661-963B-4F35-8AE9-D9BF7D9E1FF3}" type="datetime1">
              <a:rPr lang="de-DE" altLang="de-DE" sz="1300">
                <a:latin typeface="Helvetica" panose="020B0604020202020204" pitchFamily="34" charset="0"/>
              </a:rPr>
              <a:pPr/>
              <a:t>12.09.2024</a:t>
            </a:fld>
            <a:endParaRPr lang="de-CH" altLang="de-DE" sz="1300">
              <a:latin typeface="Helvetica" panose="020B0604020202020204" pitchFamily="34" charset="0"/>
            </a:endParaRPr>
          </a:p>
        </p:txBody>
      </p:sp>
      <p:sp>
        <p:nvSpPr>
          <p:cNvPr id="2" name="Fußzeilenplatzhalter 1"/>
          <p:cNvSpPr>
            <a:spLocks noGrp="1"/>
          </p:cNvSpPr>
          <p:nvPr>
            <p:ph type="ftr" sz="quarter" idx="4"/>
          </p:nvPr>
        </p:nvSpPr>
        <p:spPr/>
        <p:txBody>
          <a:bodyPr/>
          <a:lstStyle/>
          <a:p>
            <a:pPr>
              <a:defRPr/>
            </a:pPr>
            <a:endParaRPr lang="de-DE"/>
          </a:p>
        </p:txBody>
      </p:sp>
    </p:spTree>
    <p:extLst>
      <p:ext uri="{BB962C8B-B14F-4D97-AF65-F5344CB8AC3E}">
        <p14:creationId xmlns:p14="http://schemas.microsoft.com/office/powerpoint/2010/main" val="46878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4"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CH" altLang="de-DE"/>
          </a:p>
        </p:txBody>
      </p:sp>
      <p:sp>
        <p:nvSpPr>
          <p:cNvPr id="49155"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anose="020F0502020204030204" pitchFamily="34" charset="0"/>
                <a:ea typeface="MS PGothic" panose="020B0600070205080204" pitchFamily="34" charset="-128"/>
              </a:defRPr>
            </a:lvl1pPr>
            <a:lvl2pPr marL="806647" indent="-310248">
              <a:defRPr sz="2600">
                <a:solidFill>
                  <a:schemeClr val="tx1"/>
                </a:solidFill>
                <a:latin typeface="Calibri" panose="020F0502020204030204" pitchFamily="34" charset="0"/>
                <a:ea typeface="MS PGothic" panose="020B0600070205080204" pitchFamily="34" charset="-128"/>
              </a:defRPr>
            </a:lvl2pPr>
            <a:lvl3pPr marL="1240994" indent="-248199">
              <a:defRPr sz="2600">
                <a:solidFill>
                  <a:schemeClr val="tx1"/>
                </a:solidFill>
                <a:latin typeface="Calibri" panose="020F0502020204030204" pitchFamily="34" charset="0"/>
                <a:ea typeface="MS PGothic" panose="020B0600070205080204" pitchFamily="34" charset="-128"/>
              </a:defRPr>
            </a:lvl3pPr>
            <a:lvl4pPr marL="1737392" indent="-248199">
              <a:defRPr sz="2600">
                <a:solidFill>
                  <a:schemeClr val="tx1"/>
                </a:solidFill>
                <a:latin typeface="Calibri" panose="020F0502020204030204" pitchFamily="34" charset="0"/>
                <a:ea typeface="MS PGothic" panose="020B0600070205080204" pitchFamily="34" charset="-128"/>
              </a:defRPr>
            </a:lvl4pPr>
            <a:lvl5pPr marL="2233789" indent="-248199">
              <a:defRPr sz="2600">
                <a:solidFill>
                  <a:schemeClr val="tx1"/>
                </a:solidFill>
                <a:latin typeface="Calibri" panose="020F0502020204030204" pitchFamily="34" charset="0"/>
                <a:ea typeface="MS PGothic" panose="020B0600070205080204" pitchFamily="34" charset="-128"/>
              </a:defRPr>
            </a:lvl5pPr>
            <a:lvl6pPr marL="2730187"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6pPr>
            <a:lvl7pPr marL="3226586"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7pPr>
            <a:lvl8pPr marL="3722983"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8pPr>
            <a:lvl9pPr marL="4219382"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9pPr>
          </a:lstStyle>
          <a:p>
            <a:fld id="{AB69B661-963B-4F35-8AE9-D9BF7D9E1FF3}" type="datetime1">
              <a:rPr lang="de-DE" altLang="de-DE" sz="1300">
                <a:latin typeface="Helvetica" panose="020B0604020202020204" pitchFamily="34" charset="0"/>
              </a:rPr>
              <a:pPr/>
              <a:t>12.09.2024</a:t>
            </a:fld>
            <a:endParaRPr lang="de-CH" altLang="de-DE" sz="1300">
              <a:latin typeface="Helvetica" panose="020B0604020202020204" pitchFamily="34" charset="0"/>
            </a:endParaRPr>
          </a:p>
        </p:txBody>
      </p:sp>
      <p:sp>
        <p:nvSpPr>
          <p:cNvPr id="2" name="Fußzeilenplatzhalter 1"/>
          <p:cNvSpPr>
            <a:spLocks noGrp="1"/>
          </p:cNvSpPr>
          <p:nvPr>
            <p:ph type="ftr" sz="quarter" idx="4"/>
          </p:nvPr>
        </p:nvSpPr>
        <p:spPr/>
        <p:txBody>
          <a:bodyPr/>
          <a:lstStyle/>
          <a:p>
            <a:pPr>
              <a:defRPr/>
            </a:pPr>
            <a:endParaRPr lang="de-DE"/>
          </a:p>
        </p:txBody>
      </p:sp>
    </p:spTree>
    <p:extLst>
      <p:ext uri="{BB962C8B-B14F-4D97-AF65-F5344CB8AC3E}">
        <p14:creationId xmlns:p14="http://schemas.microsoft.com/office/powerpoint/2010/main" val="254714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4"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altLang="de-DE"/>
          </a:p>
        </p:txBody>
      </p:sp>
      <p:sp>
        <p:nvSpPr>
          <p:cNvPr id="49155"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chemeClr val="tx1"/>
                </a:solidFill>
                <a:latin typeface="Calibri" panose="020F0502020204030204" pitchFamily="34" charset="0"/>
                <a:ea typeface="MS PGothic" panose="020B0600070205080204" pitchFamily="34" charset="-128"/>
              </a:defRPr>
            </a:lvl1pPr>
            <a:lvl2pPr marL="806647" indent="-310248">
              <a:defRPr sz="2600">
                <a:solidFill>
                  <a:schemeClr val="tx1"/>
                </a:solidFill>
                <a:latin typeface="Calibri" panose="020F0502020204030204" pitchFamily="34" charset="0"/>
                <a:ea typeface="MS PGothic" panose="020B0600070205080204" pitchFamily="34" charset="-128"/>
              </a:defRPr>
            </a:lvl2pPr>
            <a:lvl3pPr marL="1240994" indent="-248199">
              <a:defRPr sz="2600">
                <a:solidFill>
                  <a:schemeClr val="tx1"/>
                </a:solidFill>
                <a:latin typeface="Calibri" panose="020F0502020204030204" pitchFamily="34" charset="0"/>
                <a:ea typeface="MS PGothic" panose="020B0600070205080204" pitchFamily="34" charset="-128"/>
              </a:defRPr>
            </a:lvl3pPr>
            <a:lvl4pPr marL="1737392" indent="-248199">
              <a:defRPr sz="2600">
                <a:solidFill>
                  <a:schemeClr val="tx1"/>
                </a:solidFill>
                <a:latin typeface="Calibri" panose="020F0502020204030204" pitchFamily="34" charset="0"/>
                <a:ea typeface="MS PGothic" panose="020B0600070205080204" pitchFamily="34" charset="-128"/>
              </a:defRPr>
            </a:lvl4pPr>
            <a:lvl5pPr marL="2233789" indent="-248199">
              <a:defRPr sz="2600">
                <a:solidFill>
                  <a:schemeClr val="tx1"/>
                </a:solidFill>
                <a:latin typeface="Calibri" panose="020F0502020204030204" pitchFamily="34" charset="0"/>
                <a:ea typeface="MS PGothic" panose="020B0600070205080204" pitchFamily="34" charset="-128"/>
              </a:defRPr>
            </a:lvl5pPr>
            <a:lvl6pPr marL="2730187"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6pPr>
            <a:lvl7pPr marL="3226586"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7pPr>
            <a:lvl8pPr marL="3722983"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8pPr>
            <a:lvl9pPr marL="4219382" indent="-248199" defTabSz="496398"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9pPr>
          </a:lstStyle>
          <a:p>
            <a:fld id="{AB69B661-963B-4F35-8AE9-D9BF7D9E1FF3}" type="datetime1">
              <a:rPr lang="de-DE" altLang="de-DE" sz="1300">
                <a:latin typeface="Helvetica" panose="020B0604020202020204" pitchFamily="34" charset="0"/>
              </a:rPr>
              <a:pPr/>
              <a:t>12.09.2024</a:t>
            </a:fld>
            <a:endParaRPr lang="de-CH" altLang="de-DE" sz="1300">
              <a:latin typeface="Helvetica" panose="020B0604020202020204" pitchFamily="34" charset="0"/>
            </a:endParaRPr>
          </a:p>
        </p:txBody>
      </p:sp>
      <p:sp>
        <p:nvSpPr>
          <p:cNvPr id="2" name="Fußzeilenplatzhalter 1"/>
          <p:cNvSpPr>
            <a:spLocks noGrp="1"/>
          </p:cNvSpPr>
          <p:nvPr>
            <p:ph type="ftr" sz="quarter" idx="4"/>
          </p:nvPr>
        </p:nvSpPr>
        <p:spPr/>
        <p:txBody>
          <a:bodyPr/>
          <a:lstStyle/>
          <a:p>
            <a:pPr>
              <a:defRPr/>
            </a:pPr>
            <a:endParaRPr lang="de-DE"/>
          </a:p>
        </p:txBody>
      </p:sp>
    </p:spTree>
    <p:extLst>
      <p:ext uri="{BB962C8B-B14F-4D97-AF65-F5344CB8AC3E}">
        <p14:creationId xmlns:p14="http://schemas.microsoft.com/office/powerpoint/2010/main" val="1422315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In Fällen wie Krankheit, Todesfall in der Familie oder ähnliches kann begründet die Schülerin oder der Schüler in ein anderes Anforderungsniveau zugeteilt werden. Diese Abweichungen sind aber immer eindeutig herzuleiten und zu begründen (§ 19 Grundlagen auf der Folie 11).</a:t>
            </a:r>
          </a:p>
          <a:p>
            <a:endParaRPr lang="de-CH" altLang="de-DE"/>
          </a:p>
        </p:txBody>
      </p:sp>
      <p:sp>
        <p:nvSpPr>
          <p:cNvPr id="6144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682834" indent="-260417" eaLnBrk="0" hangingPunct="0">
              <a:spcBef>
                <a:spcPct val="30000"/>
              </a:spcBef>
              <a:defRPr sz="1200">
                <a:solidFill>
                  <a:schemeClr val="tx1"/>
                </a:solidFill>
                <a:latin typeface="Calibri" pitchFamily="34" charset="0"/>
              </a:defRPr>
            </a:lvl2pPr>
            <a:lvl3pPr marL="1050750" indent="-208937" eaLnBrk="0" hangingPunct="0">
              <a:spcBef>
                <a:spcPct val="30000"/>
              </a:spcBef>
              <a:defRPr sz="1200">
                <a:solidFill>
                  <a:schemeClr val="tx1"/>
                </a:solidFill>
                <a:latin typeface="Calibri" pitchFamily="34" charset="0"/>
              </a:defRPr>
            </a:lvl3pPr>
            <a:lvl4pPr marL="1470141" indent="-208937" eaLnBrk="0" hangingPunct="0">
              <a:spcBef>
                <a:spcPct val="30000"/>
              </a:spcBef>
              <a:defRPr sz="1200">
                <a:solidFill>
                  <a:schemeClr val="tx1"/>
                </a:solidFill>
                <a:latin typeface="Calibri" pitchFamily="34" charset="0"/>
              </a:defRPr>
            </a:lvl4pPr>
            <a:lvl5pPr marL="1894073" indent="-208937" eaLnBrk="0" hangingPunct="0">
              <a:spcBef>
                <a:spcPct val="30000"/>
              </a:spcBef>
              <a:defRPr sz="1200">
                <a:solidFill>
                  <a:schemeClr val="tx1"/>
                </a:solidFill>
                <a:latin typeface="Calibri" pitchFamily="34" charset="0"/>
              </a:defRPr>
            </a:lvl5pPr>
            <a:lvl6pPr marL="2330121" indent="-208937" eaLnBrk="0" fontAlgn="base" hangingPunct="0">
              <a:spcBef>
                <a:spcPct val="30000"/>
              </a:spcBef>
              <a:spcAft>
                <a:spcPct val="0"/>
              </a:spcAft>
              <a:defRPr sz="1200">
                <a:solidFill>
                  <a:schemeClr val="tx1"/>
                </a:solidFill>
                <a:latin typeface="Calibri" pitchFamily="34" charset="0"/>
              </a:defRPr>
            </a:lvl6pPr>
            <a:lvl7pPr marL="2766167" indent="-208937" eaLnBrk="0" fontAlgn="base" hangingPunct="0">
              <a:spcBef>
                <a:spcPct val="30000"/>
              </a:spcBef>
              <a:spcAft>
                <a:spcPct val="0"/>
              </a:spcAft>
              <a:defRPr sz="1200">
                <a:solidFill>
                  <a:schemeClr val="tx1"/>
                </a:solidFill>
                <a:latin typeface="Calibri" pitchFamily="34" charset="0"/>
              </a:defRPr>
            </a:lvl7pPr>
            <a:lvl8pPr marL="3202212" indent="-208937" eaLnBrk="0" fontAlgn="base" hangingPunct="0">
              <a:spcBef>
                <a:spcPct val="30000"/>
              </a:spcBef>
              <a:spcAft>
                <a:spcPct val="0"/>
              </a:spcAft>
              <a:defRPr sz="1200">
                <a:solidFill>
                  <a:schemeClr val="tx1"/>
                </a:solidFill>
                <a:latin typeface="Calibri" pitchFamily="34" charset="0"/>
              </a:defRPr>
            </a:lvl8pPr>
            <a:lvl9pPr marL="3638256" indent="-20893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F84EE9-60C8-41E9-A917-424E24051057}" type="datetime1">
              <a:rPr lang="de-DE" altLang="de-DE" smtClean="0">
                <a:latin typeface="Helvetica" pitchFamily="34" charset="0"/>
              </a:rPr>
              <a:pPr eaLnBrk="1" hangingPunct="1">
                <a:spcBef>
                  <a:spcPct val="0"/>
                </a:spcBef>
              </a:pPr>
              <a:t>12.09.2024</a:t>
            </a:fld>
            <a:endParaRPr lang="de-CH" altLang="de-DE">
              <a:latin typeface="Helvetica" pitchFamily="34" charset="0"/>
            </a:endParaRPr>
          </a:p>
        </p:txBody>
      </p:sp>
      <p:sp>
        <p:nvSpPr>
          <p:cNvPr id="6144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682834" indent="-260417" eaLnBrk="0" hangingPunct="0">
              <a:spcBef>
                <a:spcPct val="30000"/>
              </a:spcBef>
              <a:defRPr sz="1200">
                <a:solidFill>
                  <a:schemeClr val="tx1"/>
                </a:solidFill>
                <a:latin typeface="Calibri" pitchFamily="34" charset="0"/>
              </a:defRPr>
            </a:lvl2pPr>
            <a:lvl3pPr marL="1050750" indent="-208937" eaLnBrk="0" hangingPunct="0">
              <a:spcBef>
                <a:spcPct val="30000"/>
              </a:spcBef>
              <a:defRPr sz="1200">
                <a:solidFill>
                  <a:schemeClr val="tx1"/>
                </a:solidFill>
                <a:latin typeface="Calibri" pitchFamily="34" charset="0"/>
              </a:defRPr>
            </a:lvl3pPr>
            <a:lvl4pPr marL="1470141" indent="-208937" eaLnBrk="0" hangingPunct="0">
              <a:spcBef>
                <a:spcPct val="30000"/>
              </a:spcBef>
              <a:defRPr sz="1200">
                <a:solidFill>
                  <a:schemeClr val="tx1"/>
                </a:solidFill>
                <a:latin typeface="Calibri" pitchFamily="34" charset="0"/>
              </a:defRPr>
            </a:lvl4pPr>
            <a:lvl5pPr marL="1894073" indent="-208937" eaLnBrk="0" hangingPunct="0">
              <a:spcBef>
                <a:spcPct val="30000"/>
              </a:spcBef>
              <a:defRPr sz="1200">
                <a:solidFill>
                  <a:schemeClr val="tx1"/>
                </a:solidFill>
                <a:latin typeface="Calibri" pitchFamily="34" charset="0"/>
              </a:defRPr>
            </a:lvl5pPr>
            <a:lvl6pPr marL="2330121" indent="-208937" eaLnBrk="0" fontAlgn="base" hangingPunct="0">
              <a:spcBef>
                <a:spcPct val="30000"/>
              </a:spcBef>
              <a:spcAft>
                <a:spcPct val="0"/>
              </a:spcAft>
              <a:defRPr sz="1200">
                <a:solidFill>
                  <a:schemeClr val="tx1"/>
                </a:solidFill>
                <a:latin typeface="Calibri" pitchFamily="34" charset="0"/>
              </a:defRPr>
            </a:lvl6pPr>
            <a:lvl7pPr marL="2766167" indent="-208937" eaLnBrk="0" fontAlgn="base" hangingPunct="0">
              <a:spcBef>
                <a:spcPct val="30000"/>
              </a:spcBef>
              <a:spcAft>
                <a:spcPct val="0"/>
              </a:spcAft>
              <a:defRPr sz="1200">
                <a:solidFill>
                  <a:schemeClr val="tx1"/>
                </a:solidFill>
                <a:latin typeface="Calibri" pitchFamily="34" charset="0"/>
              </a:defRPr>
            </a:lvl7pPr>
            <a:lvl8pPr marL="3202212" indent="-208937" eaLnBrk="0" fontAlgn="base" hangingPunct="0">
              <a:spcBef>
                <a:spcPct val="30000"/>
              </a:spcBef>
              <a:spcAft>
                <a:spcPct val="0"/>
              </a:spcAft>
              <a:defRPr sz="1200">
                <a:solidFill>
                  <a:schemeClr val="tx1"/>
                </a:solidFill>
                <a:latin typeface="Calibri" pitchFamily="34" charset="0"/>
              </a:defRPr>
            </a:lvl8pPr>
            <a:lvl9pPr marL="3638256" indent="-20893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D0670F-6C43-40F7-B17A-3FB2FDEFDBCF}" type="slidenum">
              <a:rPr lang="de-CH" altLang="de-DE" smtClean="0">
                <a:latin typeface="Helvetica" pitchFamily="34" charset="0"/>
              </a:rPr>
              <a:pPr eaLnBrk="1" hangingPunct="1">
                <a:spcBef>
                  <a:spcPct val="0"/>
                </a:spcBef>
              </a:pPr>
              <a:t>11</a:t>
            </a:fld>
            <a:endParaRPr lang="de-CH" altLang="de-DE">
              <a:latin typeface="Helvetica" pitchFamily="34" charset="0"/>
            </a:endParaRPr>
          </a:p>
        </p:txBody>
      </p:sp>
      <p:sp>
        <p:nvSpPr>
          <p:cNvPr id="61446"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684351" indent="-261931" eaLnBrk="0" hangingPunct="0">
              <a:spcBef>
                <a:spcPct val="30000"/>
              </a:spcBef>
              <a:defRPr sz="1200">
                <a:solidFill>
                  <a:schemeClr val="tx1"/>
                </a:solidFill>
                <a:latin typeface="Calibri" pitchFamily="34" charset="0"/>
              </a:defRPr>
            </a:lvl2pPr>
            <a:lvl3pPr marL="1052263" indent="-210453" eaLnBrk="0" hangingPunct="0">
              <a:spcBef>
                <a:spcPct val="30000"/>
              </a:spcBef>
              <a:defRPr sz="1200">
                <a:solidFill>
                  <a:schemeClr val="tx1"/>
                </a:solidFill>
                <a:latin typeface="Calibri" pitchFamily="34" charset="0"/>
              </a:defRPr>
            </a:lvl3pPr>
            <a:lvl4pPr marL="1473170" indent="-210453" eaLnBrk="0" hangingPunct="0">
              <a:spcBef>
                <a:spcPct val="30000"/>
              </a:spcBef>
              <a:defRPr sz="1200">
                <a:solidFill>
                  <a:schemeClr val="tx1"/>
                </a:solidFill>
                <a:latin typeface="Calibri" pitchFamily="34" charset="0"/>
              </a:defRPr>
            </a:lvl4pPr>
            <a:lvl5pPr marL="1895590" indent="-210453" eaLnBrk="0" hangingPunct="0">
              <a:spcBef>
                <a:spcPct val="30000"/>
              </a:spcBef>
              <a:defRPr sz="1200">
                <a:solidFill>
                  <a:schemeClr val="tx1"/>
                </a:solidFill>
                <a:latin typeface="Calibri" pitchFamily="34" charset="0"/>
              </a:defRPr>
            </a:lvl5pPr>
            <a:lvl6pPr marL="2331634" indent="-210453" eaLnBrk="0" fontAlgn="base" hangingPunct="0">
              <a:spcBef>
                <a:spcPct val="30000"/>
              </a:spcBef>
              <a:spcAft>
                <a:spcPct val="0"/>
              </a:spcAft>
              <a:defRPr sz="1200">
                <a:solidFill>
                  <a:schemeClr val="tx1"/>
                </a:solidFill>
                <a:latin typeface="Calibri" pitchFamily="34" charset="0"/>
              </a:defRPr>
            </a:lvl6pPr>
            <a:lvl7pPr marL="2767680" indent="-210453" eaLnBrk="0" fontAlgn="base" hangingPunct="0">
              <a:spcBef>
                <a:spcPct val="30000"/>
              </a:spcBef>
              <a:spcAft>
                <a:spcPct val="0"/>
              </a:spcAft>
              <a:defRPr sz="1200">
                <a:solidFill>
                  <a:schemeClr val="tx1"/>
                </a:solidFill>
                <a:latin typeface="Calibri" pitchFamily="34" charset="0"/>
              </a:defRPr>
            </a:lvl7pPr>
            <a:lvl8pPr marL="3203725" indent="-210453" eaLnBrk="0" fontAlgn="base" hangingPunct="0">
              <a:spcBef>
                <a:spcPct val="30000"/>
              </a:spcBef>
              <a:spcAft>
                <a:spcPct val="0"/>
              </a:spcAft>
              <a:defRPr sz="1200">
                <a:solidFill>
                  <a:schemeClr val="tx1"/>
                </a:solidFill>
                <a:latin typeface="Calibri" pitchFamily="34" charset="0"/>
              </a:defRPr>
            </a:lvl8pPr>
            <a:lvl9pPr marL="3639770" indent="-2104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CH" altLang="de-DE">
                <a:latin typeface="Helvetica" pitchFamily="34" charset="0"/>
              </a:rPr>
              <a:t>Informationsveranstaltung für Eltern</a:t>
            </a:r>
          </a:p>
        </p:txBody>
      </p:sp>
    </p:spTree>
    <p:extLst>
      <p:ext uri="{BB962C8B-B14F-4D97-AF65-F5344CB8AC3E}">
        <p14:creationId xmlns:p14="http://schemas.microsoft.com/office/powerpoint/2010/main" val="3329303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18A59EEA-8760-4451-B48E-646449764FD5}" type="slidenum">
              <a:rPr lang="de-DE" altLang="de-DE" smtClean="0"/>
              <a:pPr>
                <a:defRPr/>
              </a:pPr>
              <a:t>15</a:t>
            </a:fld>
            <a:endParaRPr lang="de-DE" altLang="de-DE"/>
          </a:p>
        </p:txBody>
      </p:sp>
    </p:spTree>
    <p:extLst>
      <p:ext uri="{BB962C8B-B14F-4D97-AF65-F5344CB8AC3E}">
        <p14:creationId xmlns:p14="http://schemas.microsoft.com/office/powerpoint/2010/main" val="298143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Motivation in der Schule ist nicht nur eine Inspiration und weckt das Interesse bei den </a:t>
            </a:r>
            <a:r>
              <a:rPr lang="de-DE" err="1"/>
              <a:t>SuS</a:t>
            </a:r>
            <a:r>
              <a:rPr lang="de-DE"/>
              <a:t>, sondern vermittelt auch, dass sie es wert sind und in der Lage sind, ihre Ziele zu erreichen und die verschiedenen Themen im Detail zu verstehen. Grundsätzlich haben motivierte </a:t>
            </a:r>
            <a:r>
              <a:rPr lang="de-DE" err="1"/>
              <a:t>SuS</a:t>
            </a:r>
            <a:r>
              <a:rPr lang="de-DE"/>
              <a:t> ein höheres Leistungsniveau, was wiederum die </a:t>
            </a:r>
            <a:r>
              <a:rPr lang="de-DE" err="1"/>
              <a:t>SuS</a:t>
            </a:r>
            <a:r>
              <a:rPr lang="de-DE"/>
              <a:t> motiviert, ihre Leistungen aufrechtzuerhalten.</a:t>
            </a:r>
          </a:p>
        </p:txBody>
      </p:sp>
      <p:sp>
        <p:nvSpPr>
          <p:cNvPr id="4" name="Foliennummernplatzhalter 3"/>
          <p:cNvSpPr>
            <a:spLocks noGrp="1"/>
          </p:cNvSpPr>
          <p:nvPr>
            <p:ph type="sldNum" sz="quarter" idx="5"/>
          </p:nvPr>
        </p:nvSpPr>
        <p:spPr/>
        <p:txBody>
          <a:bodyPr/>
          <a:lstStyle/>
          <a:p>
            <a:pPr>
              <a:defRPr/>
            </a:pPr>
            <a:fld id="{18A59EEA-8760-4451-B48E-646449764FD5}" type="slidenum">
              <a:rPr lang="de-DE" altLang="de-DE" smtClean="0"/>
              <a:pPr>
                <a:defRPr/>
              </a:pPr>
              <a:t>16</a:t>
            </a:fld>
            <a:endParaRPr lang="de-DE" altLang="de-DE"/>
          </a:p>
        </p:txBody>
      </p:sp>
    </p:spTree>
    <p:extLst>
      <p:ext uri="{BB962C8B-B14F-4D97-AF65-F5344CB8AC3E}">
        <p14:creationId xmlns:p14="http://schemas.microsoft.com/office/powerpoint/2010/main" val="429424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p:txBody>
          <a:bodyPr/>
          <a:lstStyle>
            <a:lvl1pPr>
              <a:defRPr/>
            </a:lvl1pPr>
          </a:lstStyle>
          <a:p>
            <a:pPr>
              <a:defRPr/>
            </a:pPr>
            <a:fld id="{3AFAFF15-1658-4C62-BA67-108F47E26302}" type="datetime1">
              <a:rPr lang="de-DE" altLang="de-DE"/>
              <a:pPr>
                <a:defRPr/>
              </a:pPr>
              <a:t>12.09.2024</a:t>
            </a:fld>
            <a:endParaRPr lang="de-DE" alt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3771DD3-52A1-4077-B252-AC28FDC53363}" type="slidenum">
              <a:rPr lang="de-DE" altLang="de-DE"/>
              <a:pPr>
                <a:defRPr/>
              </a:pPr>
              <a:t>‹Nr.›</a:t>
            </a:fld>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3DC2518-8977-4637-ADF5-549C364D4E43}" type="datetime1">
              <a:rPr lang="de-DE" altLang="de-DE"/>
              <a:pPr>
                <a:defRPr/>
              </a:pPr>
              <a:t>12.09.2024</a:t>
            </a:fld>
            <a:endParaRPr lang="de-DE" alt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8C07214-FF32-41A9-BCF5-D6D9C2D5E459}" type="slidenum">
              <a:rPr lang="de-DE" altLang="de-DE"/>
              <a:pPr>
                <a:defRPr/>
              </a:pPr>
              <a:t>‹Nr.›</a:t>
            </a:fld>
            <a:endParaRPr lang="de-DE"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lvl1pPr>
              <a:defRPr/>
            </a:lvl1pPr>
          </a:lstStyle>
          <a:p>
            <a:pPr>
              <a:defRPr/>
            </a:pPr>
            <a:fld id="{056E3976-76F3-4718-901D-AC7C598D95EE}" type="datetime1">
              <a:rPr lang="de-DE" altLang="de-DE"/>
              <a:pPr>
                <a:defRPr/>
              </a:pPr>
              <a:t>12.09.2024</a:t>
            </a:fld>
            <a:endParaRPr lang="de-DE" alt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B8362E9-FAB9-4872-8657-6713BE8C0C65}" type="slidenum">
              <a:rPr lang="de-DE" altLang="de-DE"/>
              <a:pPr>
                <a:defRPr/>
              </a:pPr>
              <a:t>‹Nr.›</a:t>
            </a:fld>
            <a:endParaRPr lang="de-DE"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lvl1pPr>
              <a:defRPr/>
            </a:lvl1pPr>
          </a:lstStyle>
          <a:p>
            <a:pPr>
              <a:defRPr/>
            </a:pPr>
            <a:fld id="{1AA249DC-B4B6-4697-B036-B4C9217A1605}" type="datetime1">
              <a:rPr lang="de-DE" altLang="de-DE"/>
              <a:pPr>
                <a:defRPr/>
              </a:pPr>
              <a:t>12.09.2024</a:t>
            </a:fld>
            <a:endParaRPr lang="de-DE" alt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CA1BBA2-EF3C-45E8-89D0-F2A4799EBEBA}" type="slidenum">
              <a:rPr lang="de-DE" altLang="de-DE"/>
              <a:pPr>
                <a:defRPr/>
              </a:pPr>
              <a:t>‹Nr.›</a:t>
            </a:fld>
            <a:endParaRPr lang="de-DE" alt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p:txBody>
          <a:bodyPr/>
          <a:lstStyle>
            <a:lvl1pPr>
              <a:defRPr/>
            </a:lvl1pPr>
          </a:lstStyle>
          <a:p>
            <a:pPr>
              <a:defRPr/>
            </a:pPr>
            <a:fld id="{B62690AC-E803-4C6A-BC13-0AF4CF5D7EF9}" type="datetime1">
              <a:rPr lang="de-DE" altLang="de-DE"/>
              <a:pPr>
                <a:defRPr/>
              </a:pPr>
              <a:t>12.09.2024</a:t>
            </a:fld>
            <a:endParaRPr lang="de-DE" alt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7E0351C-BA90-45DB-AD97-E8DB5F591AAA}" type="slidenum">
              <a:rPr lang="de-DE" altLang="de-DE"/>
              <a:pPr>
                <a:defRPr/>
              </a:pPr>
              <a:t>‹Nr.›</a:t>
            </a:fld>
            <a:endParaRPr lang="de-DE"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3"/>
          <p:cNvSpPr>
            <a:spLocks noGrp="1"/>
          </p:cNvSpPr>
          <p:nvPr>
            <p:ph type="dt" sz="half" idx="10"/>
          </p:nvPr>
        </p:nvSpPr>
        <p:spPr/>
        <p:txBody>
          <a:bodyPr/>
          <a:lstStyle>
            <a:lvl1pPr>
              <a:defRPr/>
            </a:lvl1pPr>
          </a:lstStyle>
          <a:p>
            <a:pPr>
              <a:defRPr/>
            </a:pPr>
            <a:fld id="{481DF873-3ED3-4F9B-BFCD-583E35E5C47C}" type="datetime1">
              <a:rPr lang="de-DE" altLang="de-DE"/>
              <a:pPr>
                <a:defRPr/>
              </a:pPr>
              <a:t>12.09.2024</a:t>
            </a:fld>
            <a:endParaRPr lang="de-DE" alt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074BD93-D6FA-478E-A8E9-364A20677C18}" type="slidenum">
              <a:rPr lang="de-DE" altLang="de-DE"/>
              <a:pPr>
                <a:defRPr/>
              </a:pPr>
              <a:t>‹Nr.›</a:t>
            </a:fld>
            <a:endParaRPr lang="de-DE"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3"/>
          <p:cNvSpPr>
            <a:spLocks noGrp="1"/>
          </p:cNvSpPr>
          <p:nvPr>
            <p:ph type="dt" sz="half" idx="10"/>
          </p:nvPr>
        </p:nvSpPr>
        <p:spPr/>
        <p:txBody>
          <a:bodyPr/>
          <a:lstStyle>
            <a:lvl1pPr>
              <a:defRPr/>
            </a:lvl1pPr>
          </a:lstStyle>
          <a:p>
            <a:pPr>
              <a:defRPr/>
            </a:pPr>
            <a:fld id="{9E635ABA-902C-4111-A203-9DF133FF0713}" type="datetime1">
              <a:rPr lang="de-DE" altLang="de-DE"/>
              <a:pPr>
                <a:defRPr/>
              </a:pPr>
              <a:t>12.09.2024</a:t>
            </a:fld>
            <a:endParaRPr lang="de-DE" alt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B9170D5E-57BE-435D-AC15-4EA3C4C6B682}" type="slidenum">
              <a:rPr lang="de-DE" altLang="de-DE"/>
              <a:pPr>
                <a:defRPr/>
              </a:pPr>
              <a:t>‹Nr.›</a:t>
            </a:fld>
            <a:endParaRPr lang="de-DE"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Datumsplatzhalter 3"/>
          <p:cNvSpPr>
            <a:spLocks noGrp="1"/>
          </p:cNvSpPr>
          <p:nvPr>
            <p:ph type="dt" sz="half" idx="10"/>
          </p:nvPr>
        </p:nvSpPr>
        <p:spPr/>
        <p:txBody>
          <a:bodyPr/>
          <a:lstStyle>
            <a:lvl1pPr>
              <a:defRPr/>
            </a:lvl1pPr>
          </a:lstStyle>
          <a:p>
            <a:pPr>
              <a:defRPr/>
            </a:pPr>
            <a:fld id="{EDE264CE-E1E6-458B-9026-D66DC4A3DE9B}" type="datetime1">
              <a:rPr lang="de-DE" altLang="de-DE"/>
              <a:pPr>
                <a:defRPr/>
              </a:pPr>
              <a:t>12.09.2024</a:t>
            </a:fld>
            <a:endParaRPr lang="de-DE" alt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F8660F5D-4135-4D97-A920-02FE01F18A58}" type="slidenum">
              <a:rPr lang="de-DE" altLang="de-DE"/>
              <a:pPr>
                <a:defRPr/>
              </a:pPr>
              <a:t>‹Nr.›</a:t>
            </a:fld>
            <a:endParaRPr lang="de-DE"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89DA588E-A972-4B39-B9F4-5BFD97FC108B}" type="datetime1">
              <a:rPr lang="de-DE" altLang="de-DE"/>
              <a:pPr>
                <a:defRPr/>
              </a:pPr>
              <a:t>12.09.2024</a:t>
            </a:fld>
            <a:endParaRPr lang="de-DE" alt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E168F1D2-8D45-4A0D-8DCB-E425BF8263D3}" type="slidenum">
              <a:rPr lang="de-DE" altLang="de-DE"/>
              <a:pPr>
                <a:defRPr/>
              </a:pPr>
              <a:t>‹Nr.›</a:t>
            </a:fld>
            <a:endParaRPr lang="de-DE"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3"/>
          <p:cNvSpPr>
            <a:spLocks noGrp="1"/>
          </p:cNvSpPr>
          <p:nvPr>
            <p:ph type="dt" sz="half" idx="10"/>
          </p:nvPr>
        </p:nvSpPr>
        <p:spPr/>
        <p:txBody>
          <a:bodyPr/>
          <a:lstStyle>
            <a:lvl1pPr>
              <a:defRPr/>
            </a:lvl1pPr>
          </a:lstStyle>
          <a:p>
            <a:pPr>
              <a:defRPr/>
            </a:pPr>
            <a:fld id="{EC61671C-256C-42D3-93CA-D431D196AAD0}" type="datetime1">
              <a:rPr lang="de-DE" altLang="de-DE"/>
              <a:pPr>
                <a:defRPr/>
              </a:pPr>
              <a:t>12.09.2024</a:t>
            </a:fld>
            <a:endParaRPr lang="de-DE" alt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8B89F30-1D28-4CC5-BBC0-5831EBACEB64}" type="slidenum">
              <a:rPr lang="de-DE" altLang="de-DE"/>
              <a:pPr>
                <a:defRPr/>
              </a:pPr>
              <a:t>‹Nr.›</a:t>
            </a:fld>
            <a:endParaRPr lang="de-DE"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3"/>
          <p:cNvSpPr>
            <a:spLocks noGrp="1"/>
          </p:cNvSpPr>
          <p:nvPr>
            <p:ph type="dt" sz="half" idx="10"/>
          </p:nvPr>
        </p:nvSpPr>
        <p:spPr/>
        <p:txBody>
          <a:bodyPr/>
          <a:lstStyle>
            <a:lvl1pPr>
              <a:defRPr/>
            </a:lvl1pPr>
          </a:lstStyle>
          <a:p>
            <a:pPr>
              <a:defRPr/>
            </a:pPr>
            <a:fld id="{F2C6F51E-7699-4673-9A83-97E0B8011FD7}" type="datetime1">
              <a:rPr lang="de-DE" altLang="de-DE"/>
              <a:pPr>
                <a:defRPr/>
              </a:pPr>
              <a:t>12.09.2024</a:t>
            </a:fld>
            <a:endParaRPr lang="de-DE" alt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A5D4062-4F6E-4794-897B-C7DBB77A3D5A}" type="slidenum">
              <a:rPr lang="de-DE" altLang="de-DE"/>
              <a:pPr>
                <a:defRPr/>
              </a:pPr>
              <a:t>‹Nr.›</a:t>
            </a:fld>
            <a:endParaRPr lang="de-DE"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CH" altLang="de-DE"/>
              <a:t>Mastertitelformat bearbeiten</a:t>
            </a:r>
            <a:endParaRPr lang="de-DE" altLang="de-DE"/>
          </a:p>
        </p:txBody>
      </p:sp>
      <p:sp>
        <p:nvSpPr>
          <p:cNvPr id="3075"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endParaRPr lang="de-DE" altLang="de-DE"/>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a:defRPr/>
            </a:pPr>
            <a:fld id="{BF2BFEDA-88BF-4287-8790-4916435E5AA3}" type="datetime1">
              <a:rPr lang="de-DE" altLang="de-DE"/>
              <a:pPr>
                <a:defRPr/>
              </a:pPr>
              <a:t>12.09.2024</a:t>
            </a:fld>
            <a:endParaRPr lang="de-DE" alt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n-ea"/>
                <a:cs typeface="Arial" panose="020B0604020202020204" pitchFamily="34"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a:defRPr/>
            </a:pPr>
            <a:fld id="{02EC6F54-9609-4AA7-9887-262681C46A7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hyperlink" Target="http://cliparti.com/images/img6/yellow-highlighter.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hyperlink" Target="http://cliparti.com/images/img6/yellow-highlighter.p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hyperlink" Target="http://cliparti.com/images/img6/yellow-highlighter.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Bild 17" descr="zsl_praesentation_linie_v_c.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6129" y="574676"/>
            <a:ext cx="3327871" cy="262036"/>
          </a:xfrm>
          <a:prstGeom prst="rect">
            <a:avLst/>
          </a:prstGeom>
          <a:noFill/>
          <a:ln w="9525">
            <a:noFill/>
            <a:miter lim="800000"/>
            <a:headEnd/>
            <a:tailEnd/>
          </a:ln>
        </p:spPr>
      </p:pic>
      <p:sp>
        <p:nvSpPr>
          <p:cNvPr id="2" name="Titel 1"/>
          <p:cNvSpPr>
            <a:spLocks noGrp="1"/>
          </p:cNvSpPr>
          <p:nvPr>
            <p:ph type="title"/>
          </p:nvPr>
        </p:nvSpPr>
        <p:spPr>
          <a:xfrm>
            <a:off x="971600" y="1997968"/>
            <a:ext cx="7200800" cy="710952"/>
          </a:xfrm>
        </p:spPr>
        <p:txBody>
          <a:bodyPr/>
          <a:lstStyle/>
          <a:p>
            <a:r>
              <a:rPr lang="de-DE" b="1"/>
              <a:t>Herzlich willkommen am OZL</a:t>
            </a:r>
            <a:endParaRPr lang="de-CH" b="1"/>
          </a:p>
        </p:txBody>
      </p:sp>
      <p:sp>
        <p:nvSpPr>
          <p:cNvPr id="3" name="Inhaltsplatzhalter 2"/>
          <p:cNvSpPr>
            <a:spLocks noGrp="1"/>
          </p:cNvSpPr>
          <p:nvPr>
            <p:ph idx="1"/>
          </p:nvPr>
        </p:nvSpPr>
        <p:spPr>
          <a:xfrm>
            <a:off x="971600" y="2924944"/>
            <a:ext cx="7200800" cy="3057203"/>
          </a:xfrm>
        </p:spPr>
        <p:txBody>
          <a:bodyPr/>
          <a:lstStyle/>
          <a:p>
            <a:pPr marL="0" indent="0" algn="ctr">
              <a:buNone/>
            </a:pPr>
            <a:r>
              <a:rPr lang="de-DE" sz="2400" b="1" dirty="0"/>
              <a:t>zum Orientierungsabend der 6. Klassen</a:t>
            </a:r>
          </a:p>
          <a:p>
            <a:pPr marL="0" indent="0" algn="ctr">
              <a:buNone/>
            </a:pPr>
            <a:r>
              <a:rPr lang="de-DE" sz="2400" b="1" dirty="0"/>
              <a:t>9. September 2024</a:t>
            </a:r>
          </a:p>
          <a:p>
            <a:pPr marL="0" indent="0" algn="ctr">
              <a:buNone/>
            </a:pPr>
            <a:endParaRPr lang="de-DE" sz="2400" dirty="0"/>
          </a:p>
          <a:p>
            <a:pPr marL="0" indent="0" algn="ctr">
              <a:buNone/>
            </a:pPr>
            <a:endParaRPr lang="de-DE" sz="2400" dirty="0"/>
          </a:p>
          <a:p>
            <a:pPr marL="0" indent="0" algn="ctr">
              <a:buNone/>
            </a:pPr>
            <a:endParaRPr lang="de-DE" sz="2400" dirty="0"/>
          </a:p>
          <a:p>
            <a:endParaRPr lang="de-CH" sz="1800" dirty="0"/>
          </a:p>
        </p:txBody>
      </p:sp>
      <p:pic>
        <p:nvPicPr>
          <p:cNvPr id="6" name="Picture 6" descr="Neues Bi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106" y="3954735"/>
            <a:ext cx="8713788" cy="2714625"/>
          </a:xfrm>
          <a:prstGeom prst="rect">
            <a:avLst/>
          </a:prstGeom>
          <a:noFill/>
          <a:ln w="9525">
            <a:noFill/>
            <a:miter lim="800000"/>
            <a:headEnd/>
            <a:tailEnd/>
          </a:ln>
        </p:spPr>
      </p:pic>
      <p:pic>
        <p:nvPicPr>
          <p:cNvPr id="7" name="Grafik 6">
            <a:extLst>
              <a:ext uri="{FF2B5EF4-FFF2-40B4-BE49-F238E27FC236}">
                <a16:creationId xmlns:a16="http://schemas.microsoft.com/office/drawing/2014/main" id="{F61E9673-C20F-46A3-AF2B-0337894BD0FB}"/>
              </a:ext>
            </a:extLst>
          </p:cNvPr>
          <p:cNvPicPr>
            <a:picLocks noChangeAspect="1"/>
          </p:cNvPicPr>
          <p:nvPr/>
        </p:nvPicPr>
        <p:blipFill>
          <a:blip r:embed="rId4"/>
          <a:stretch>
            <a:fillRect/>
          </a:stretch>
        </p:blipFill>
        <p:spPr>
          <a:xfrm>
            <a:off x="0" y="-4490"/>
            <a:ext cx="2633472" cy="1420368"/>
          </a:xfrm>
          <a:prstGeom prst="rect">
            <a:avLst/>
          </a:prstGeom>
        </p:spPr>
      </p:pic>
    </p:spTree>
    <p:extLst>
      <p:ext uri="{BB962C8B-B14F-4D97-AF65-F5344CB8AC3E}">
        <p14:creationId xmlns:p14="http://schemas.microsoft.com/office/powerpoint/2010/main" val="87783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8783E-435C-558B-8EDC-BDA3A5CC842C}"/>
              </a:ext>
            </a:extLst>
          </p:cNvPr>
          <p:cNvPicPr>
            <a:picLocks noChangeAspect="1"/>
          </p:cNvPicPr>
          <p:nvPr/>
        </p:nvPicPr>
        <p:blipFill rotWithShape="1">
          <a:blip r:embed="rId3"/>
          <a:srcRect t="-555" r="-183" b="23836"/>
          <a:stretch/>
        </p:blipFill>
        <p:spPr>
          <a:xfrm>
            <a:off x="988742" y="2330295"/>
            <a:ext cx="7408130" cy="3768899"/>
          </a:xfrm>
          <a:prstGeom prst="rect">
            <a:avLst/>
          </a:prstGeom>
        </p:spPr>
      </p:pic>
      <p:sp>
        <p:nvSpPr>
          <p:cNvPr id="9" name="Titel 1"/>
          <p:cNvSpPr txBox="1">
            <a:spLocks/>
          </p:cNvSpPr>
          <p:nvPr/>
        </p:nvSpPr>
        <p:spPr bwMode="auto">
          <a:xfrm>
            <a:off x="287338" y="1647850"/>
            <a:ext cx="8442325" cy="534987"/>
          </a:xfrm>
          <a:prstGeom prst="rect">
            <a:avLst/>
          </a:prstGeom>
          <a:solidFill>
            <a:srgbClr val="FFCC66"/>
          </a:solidFill>
          <a:ln w="9525">
            <a:noFill/>
            <a:miter lim="800000"/>
            <a:headEnd/>
            <a:tailEnd/>
          </a:ln>
        </p:spPr>
        <p:txBody>
          <a:bodyPr anchor="ctr">
            <a:normAutofit/>
          </a:bodyPr>
          <a:lstStyle>
            <a:lvl1pPr algn="l" rtl="0" eaLnBrk="0" fontAlgn="base" hangingPunct="0">
              <a:spcBef>
                <a:spcPct val="0"/>
              </a:spcBef>
              <a:spcAft>
                <a:spcPct val="0"/>
              </a:spcAft>
              <a:defRPr sz="2800" i="1">
                <a:solidFill>
                  <a:schemeClr val="tx2"/>
                </a:solidFill>
                <a:latin typeface="+mj-lt"/>
                <a:ea typeface="+mj-ea"/>
                <a:cs typeface="+mj-cs"/>
              </a:defRPr>
            </a:lvl1pPr>
            <a:lvl2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2pPr>
            <a:lvl3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3pPr>
            <a:lvl4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4pPr>
            <a:lvl5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6pPr>
            <a:lvl7pPr marL="9144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7pPr>
            <a:lvl8pPr marL="13716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8pPr>
            <a:lvl9pPr marL="18288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9pPr>
          </a:lstStyle>
          <a:p>
            <a:pPr algn="ctr">
              <a:defRPr/>
            </a:pPr>
            <a:r>
              <a:rPr lang="de-CH" b="1" i="0">
                <a:solidFill>
                  <a:schemeClr val="tx1"/>
                </a:solidFill>
                <a:ea typeface="ＭＳ Ｐゴシック" panose="020B0600070205080204" pitchFamily="34" charset="-128"/>
                <a:cs typeface="ＭＳ Ｐゴシック" charset="-128"/>
              </a:rPr>
              <a:t>Zusammenzug im Empfehlungs- und Antragsformular</a:t>
            </a:r>
          </a:p>
        </p:txBody>
      </p:sp>
      <p:sp>
        <p:nvSpPr>
          <p:cNvPr id="5" name="Textfeld 4"/>
          <p:cNvSpPr txBox="1">
            <a:spLocks noChangeArrowheads="1"/>
          </p:cNvSpPr>
          <p:nvPr/>
        </p:nvSpPr>
        <p:spPr bwMode="auto">
          <a:xfrm>
            <a:off x="1547663" y="3071343"/>
            <a:ext cx="576000"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4.9</a:t>
            </a:r>
          </a:p>
        </p:txBody>
      </p:sp>
      <p:sp>
        <p:nvSpPr>
          <p:cNvPr id="11" name="Textfeld 10"/>
          <p:cNvSpPr txBox="1">
            <a:spLocks noChangeArrowheads="1"/>
          </p:cNvSpPr>
          <p:nvPr/>
        </p:nvSpPr>
        <p:spPr bwMode="auto">
          <a:xfrm>
            <a:off x="3275013" y="3068662"/>
            <a:ext cx="574675" cy="27781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5.4</a:t>
            </a:r>
          </a:p>
        </p:txBody>
      </p:sp>
      <p:sp>
        <p:nvSpPr>
          <p:cNvPr id="12" name="Textfeld 11"/>
          <p:cNvSpPr txBox="1">
            <a:spLocks noChangeArrowheads="1"/>
          </p:cNvSpPr>
          <p:nvPr/>
        </p:nvSpPr>
        <p:spPr bwMode="auto">
          <a:xfrm>
            <a:off x="5219873" y="3068662"/>
            <a:ext cx="576263" cy="27781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5.1</a:t>
            </a:r>
          </a:p>
        </p:txBody>
      </p:sp>
      <p:sp>
        <p:nvSpPr>
          <p:cNvPr id="13" name="Textfeld 12"/>
          <p:cNvSpPr txBox="1">
            <a:spLocks noChangeArrowheads="1"/>
          </p:cNvSpPr>
          <p:nvPr/>
        </p:nvSpPr>
        <p:spPr bwMode="auto">
          <a:xfrm>
            <a:off x="6998419" y="3068662"/>
            <a:ext cx="669925" cy="277813"/>
          </a:xfrm>
          <a:prstGeom prst="rect">
            <a:avLst/>
          </a:prstGeom>
          <a:solidFill>
            <a:srgbClr val="FFFF00"/>
          </a:solidFill>
          <a:ln w="25400">
            <a:solidFill>
              <a:srgbClr val="FF0000"/>
            </a:solidFill>
            <a:miter lim="800000"/>
            <a:headEnd/>
            <a:tailEnd/>
          </a:ln>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5.13</a:t>
            </a:r>
          </a:p>
        </p:txBody>
      </p:sp>
      <p:sp>
        <p:nvSpPr>
          <p:cNvPr id="15" name="Textfeld 14"/>
          <p:cNvSpPr txBox="1">
            <a:spLocks noChangeArrowheads="1"/>
          </p:cNvSpPr>
          <p:nvPr/>
        </p:nvSpPr>
        <p:spPr bwMode="auto">
          <a:xfrm>
            <a:off x="5641817" y="4067988"/>
            <a:ext cx="215900" cy="179388"/>
          </a:xfrm>
          <a:prstGeom prst="rect">
            <a:avLst/>
          </a:prstGeom>
          <a:solidFill>
            <a:srgbClr val="FFFF00"/>
          </a:solidFill>
          <a:ln w="25400">
            <a:solidFill>
              <a:srgbClr val="FF0000"/>
            </a:solidFill>
            <a:miter lim="800000"/>
            <a:headEnd/>
            <a:tailEnd/>
          </a:ln>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de-CH" altLang="de-DE" sz="1800" b="1">
              <a:solidFill>
                <a:srgbClr val="FF0000"/>
              </a:solidFill>
            </a:endParaRPr>
          </a:p>
        </p:txBody>
      </p:sp>
      <p:sp>
        <p:nvSpPr>
          <p:cNvPr id="18" name="Textfeld 17"/>
          <p:cNvSpPr txBox="1">
            <a:spLocks noChangeArrowheads="1"/>
          </p:cNvSpPr>
          <p:nvPr/>
        </p:nvSpPr>
        <p:spPr bwMode="auto">
          <a:xfrm>
            <a:off x="3581033" y="5835070"/>
            <a:ext cx="142875" cy="144463"/>
          </a:xfrm>
          <a:prstGeom prst="rect">
            <a:avLst/>
          </a:prstGeom>
          <a:solidFill>
            <a:srgbClr val="FFFF00"/>
          </a:solidFill>
          <a:ln w="25400">
            <a:solidFill>
              <a:srgbClr val="FF0000"/>
            </a:solidFill>
            <a:miter lim="800000"/>
            <a:headEnd/>
            <a:tailEnd/>
          </a:ln>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de-CH" altLang="de-DE" sz="1800" b="1">
              <a:solidFill>
                <a:srgbClr val="FF0000"/>
              </a:solidFill>
            </a:endParaRPr>
          </a:p>
        </p:txBody>
      </p:sp>
      <p:pic>
        <p:nvPicPr>
          <p:cNvPr id="20" name="Bild 17" descr="zsl_praesentation_linie_v_c.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14" name="Grafik 13">
            <a:extLst>
              <a:ext uri="{FF2B5EF4-FFF2-40B4-BE49-F238E27FC236}">
                <a16:creationId xmlns:a16="http://schemas.microsoft.com/office/drawing/2014/main" id="{111F82DA-18C4-46A1-8953-8298B323030E}"/>
              </a:ext>
            </a:extLst>
          </p:cNvPr>
          <p:cNvPicPr>
            <a:picLocks noChangeAspect="1"/>
          </p:cNvPicPr>
          <p:nvPr/>
        </p:nvPicPr>
        <p:blipFill>
          <a:blip r:embed="rId5"/>
          <a:stretch>
            <a:fillRect/>
          </a:stretch>
        </p:blipFill>
        <p:spPr>
          <a:xfrm>
            <a:off x="0" y="-4490"/>
            <a:ext cx="2633472" cy="1420368"/>
          </a:xfrm>
          <a:prstGeom prst="rect">
            <a:avLst/>
          </a:prstGeom>
        </p:spPr>
      </p:pic>
      <p:pic>
        <p:nvPicPr>
          <p:cNvPr id="23" name="Grafik 22">
            <a:extLst>
              <a:ext uri="{FF2B5EF4-FFF2-40B4-BE49-F238E27FC236}">
                <a16:creationId xmlns:a16="http://schemas.microsoft.com/office/drawing/2014/main" id="{D6D7638C-48A5-4F33-B21F-EE1FB37695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062594" y="5292436"/>
            <a:ext cx="1279052" cy="906841"/>
          </a:xfrm>
          <a:prstGeom prst="rect">
            <a:avLst/>
          </a:prstGeom>
        </p:spPr>
      </p:pic>
      <p:pic>
        <p:nvPicPr>
          <p:cNvPr id="24" name="Grafik 23">
            <a:extLst>
              <a:ext uri="{FF2B5EF4-FFF2-40B4-BE49-F238E27FC236}">
                <a16:creationId xmlns:a16="http://schemas.microsoft.com/office/drawing/2014/main" id="{16F402D1-DF85-49E8-AAB7-6D35F63228F5}"/>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5779073" y="2977529"/>
            <a:ext cx="574676" cy="728285"/>
          </a:xfrm>
          <a:prstGeom prst="rect">
            <a:avLst/>
          </a:prstGeom>
        </p:spPr>
      </p:pic>
      <p:pic>
        <p:nvPicPr>
          <p:cNvPr id="25" name="Grafik 24">
            <a:extLst>
              <a:ext uri="{FF2B5EF4-FFF2-40B4-BE49-F238E27FC236}">
                <a16:creationId xmlns:a16="http://schemas.microsoft.com/office/drawing/2014/main" id="{D39BC922-BA1F-4F31-8B8B-F016BE0414D9}"/>
              </a:ext>
            </a:extLst>
          </p:cNvPr>
          <p:cNvPicPr>
            <a:picLocks noChangeAspect="1"/>
          </p:cNvPicPr>
          <p:nvPr/>
        </p:nvPicPr>
        <p:blipFill>
          <a:blip r:embed="rId8">
            <a:clrChange>
              <a:clrFrom>
                <a:srgbClr val="FEFEFE"/>
              </a:clrFrom>
              <a:clrTo>
                <a:srgbClr val="FEFEFE">
                  <a:alpha val="0"/>
                </a:srgbClr>
              </a:clrTo>
            </a:clrChange>
          </a:blip>
          <a:stretch>
            <a:fillRect/>
          </a:stretch>
        </p:blipFill>
        <p:spPr>
          <a:xfrm>
            <a:off x="2951937" y="3117399"/>
            <a:ext cx="493338" cy="623201"/>
          </a:xfrm>
          <a:prstGeom prst="rect">
            <a:avLst/>
          </a:prstGeom>
        </p:spPr>
      </p:pic>
      <p:pic>
        <p:nvPicPr>
          <p:cNvPr id="28" name="Grafik 30" descr="Yellow Highlighter Clipart">
            <a:hlinkClick r:id="rId9"/>
            <a:extLst>
              <a:ext uri="{FF2B5EF4-FFF2-40B4-BE49-F238E27FC236}">
                <a16:creationId xmlns:a16="http://schemas.microsoft.com/office/drawing/2014/main" id="{F98B3C75-E04B-41B1-A7B8-2A3E8593D1D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15420" y="3546529"/>
            <a:ext cx="1614487" cy="197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Abgerundetes Rechteck 32">
            <a:extLst>
              <a:ext uri="{FF2B5EF4-FFF2-40B4-BE49-F238E27FC236}">
                <a16:creationId xmlns:a16="http://schemas.microsoft.com/office/drawing/2014/main" id="{6BE4C6B0-1494-4DB7-8E2B-619B78F28F6C}"/>
              </a:ext>
            </a:extLst>
          </p:cNvPr>
          <p:cNvSpPr>
            <a:spLocks noChangeArrowheads="1"/>
          </p:cNvSpPr>
          <p:nvPr/>
        </p:nvSpPr>
        <p:spPr bwMode="auto">
          <a:xfrm>
            <a:off x="4722664" y="4963418"/>
            <a:ext cx="1433512" cy="163513"/>
          </a:xfrm>
          <a:prstGeom prst="roundRect">
            <a:avLst>
              <a:gd name="adj" fmla="val 16667"/>
            </a:avLst>
          </a:prstGeom>
          <a:solidFill>
            <a:srgbClr val="FFFF00">
              <a:alpha val="24706"/>
            </a:srgbClr>
          </a:solidFill>
          <a:ln w="25400">
            <a:solidFill>
              <a:srgbClr val="FFFF00">
                <a:alpha val="25098"/>
              </a:srgbClr>
            </a:solidFill>
            <a:round/>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de-CH" altLang="de-DE" sz="1200">
              <a:latin typeface="Verdana" panose="020B0604030504040204" pitchFamily="34" charset="0"/>
              <a:ea typeface="ヒラギノ角ゴ ProN W3" pitchFamily="1" charset="-128"/>
              <a:sym typeface="Helvetica" panose="020B0604020202020204" pitchFamily="34" charset="0"/>
            </a:endParaRPr>
          </a:p>
        </p:txBody>
      </p:sp>
      <p:sp>
        <p:nvSpPr>
          <p:cNvPr id="26" name="Abgerundetes Rechteck 32">
            <a:extLst>
              <a:ext uri="{FF2B5EF4-FFF2-40B4-BE49-F238E27FC236}">
                <a16:creationId xmlns:a16="http://schemas.microsoft.com/office/drawing/2014/main" id="{2D85C7BE-FC79-4782-B0ED-1A0571FDED51}"/>
              </a:ext>
            </a:extLst>
          </p:cNvPr>
          <p:cNvSpPr>
            <a:spLocks noChangeArrowheads="1"/>
          </p:cNvSpPr>
          <p:nvPr/>
        </p:nvSpPr>
        <p:spPr bwMode="auto">
          <a:xfrm>
            <a:off x="4578648" y="4531370"/>
            <a:ext cx="1433512" cy="163513"/>
          </a:xfrm>
          <a:prstGeom prst="roundRect">
            <a:avLst>
              <a:gd name="adj" fmla="val 16667"/>
            </a:avLst>
          </a:prstGeom>
          <a:solidFill>
            <a:srgbClr val="FFFF00">
              <a:alpha val="24706"/>
            </a:srgbClr>
          </a:solidFill>
          <a:ln w="25400">
            <a:solidFill>
              <a:srgbClr val="FFFF00">
                <a:alpha val="25098"/>
              </a:srgbClr>
            </a:solidFill>
            <a:round/>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de-CH" altLang="de-DE" sz="1200">
              <a:latin typeface="Verdana" panose="020B0604030504040204" pitchFamily="34" charset="0"/>
              <a:ea typeface="ヒラギノ角ゴ ProN W3" pitchFamily="1" charset="-128"/>
              <a:sym typeface="Helvetica" panose="020B0604020202020204" pitchFamily="34" charset="0"/>
            </a:endParaRPr>
          </a:p>
        </p:txBody>
      </p:sp>
      <p:sp>
        <p:nvSpPr>
          <p:cNvPr id="2" name="Abgerundetes Rechteck 32">
            <a:extLst>
              <a:ext uri="{FF2B5EF4-FFF2-40B4-BE49-F238E27FC236}">
                <a16:creationId xmlns:a16="http://schemas.microsoft.com/office/drawing/2014/main" id="{A6B214F0-CEBF-2A10-4198-6743BD5390F9}"/>
              </a:ext>
            </a:extLst>
          </p:cNvPr>
          <p:cNvSpPr>
            <a:spLocks noChangeArrowheads="1"/>
          </p:cNvSpPr>
          <p:nvPr/>
        </p:nvSpPr>
        <p:spPr bwMode="auto">
          <a:xfrm>
            <a:off x="3803510" y="5367793"/>
            <a:ext cx="1433512" cy="163513"/>
          </a:xfrm>
          <a:prstGeom prst="roundRect">
            <a:avLst>
              <a:gd name="adj" fmla="val 16667"/>
            </a:avLst>
          </a:prstGeom>
          <a:solidFill>
            <a:srgbClr val="FFFF00">
              <a:alpha val="24706"/>
            </a:srgbClr>
          </a:solidFill>
          <a:ln w="25400">
            <a:solidFill>
              <a:srgbClr val="FFFF00">
                <a:alpha val="25098"/>
              </a:srgbClr>
            </a:solidFill>
            <a:round/>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de-CH" altLang="de-DE" sz="1200">
              <a:latin typeface="Verdana" panose="020B0604030504040204" pitchFamily="34" charset="0"/>
              <a:ea typeface="ヒラギノ角ゴ ProN W3" pitchFamily="1" charset="-128"/>
              <a:sym typeface="Helvetica" panose="020B0604020202020204" pitchFamily="34" charset="0"/>
            </a:endParaRPr>
          </a:p>
        </p:txBody>
      </p:sp>
    </p:spTree>
    <p:extLst>
      <p:ext uri="{BB962C8B-B14F-4D97-AF65-F5344CB8AC3E}">
        <p14:creationId xmlns:p14="http://schemas.microsoft.com/office/powerpoint/2010/main" val="20689440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5.55556E-7 -1.11111E-6 L 0.15156 0.00556 " pathEditMode="relative" rAng="0" ptsTypes="AA">
                                      <p:cBhvr>
                                        <p:cTn id="8" dur="2000" fill="hold"/>
                                        <p:tgtEl>
                                          <p:spTgt spid="28"/>
                                        </p:tgtEl>
                                        <p:attrNameLst>
                                          <p:attrName>ppt_x</p:attrName>
                                          <p:attrName>ppt_y</p:attrName>
                                        </p:attrNameLst>
                                      </p:cBhvr>
                                      <p:rCtr x="7569" y="278"/>
                                    </p:animMotion>
                                  </p:childTnLst>
                                  <p:subTnLst>
                                    <p:set>
                                      <p:cBhvr override="childStyle">
                                        <p:cTn dur="1" fill="hold" display="0" masterRel="sameClick" afterEffect="1">
                                          <p:stCondLst>
                                            <p:cond evt="end" delay="0">
                                              <p:tn val="7"/>
                                            </p:cond>
                                          </p:stCondLst>
                                        </p:cTn>
                                        <p:tgtEl>
                                          <p:spTgt spid="28"/>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animBg="1"/>
      <p:bldP spid="2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bwMode="auto">
          <a:xfrm>
            <a:off x="287338" y="1647850"/>
            <a:ext cx="8442325" cy="534987"/>
          </a:xfrm>
          <a:prstGeom prst="rect">
            <a:avLst/>
          </a:prstGeom>
          <a:solidFill>
            <a:srgbClr val="FFCC66"/>
          </a:solidFill>
          <a:ln w="9525">
            <a:noFill/>
            <a:miter lim="800000"/>
            <a:headEnd/>
            <a:tailEnd/>
          </a:ln>
        </p:spPr>
        <p:txBody>
          <a:bodyPr anchor="ctr">
            <a:normAutofit/>
          </a:bodyPr>
          <a:lstStyle>
            <a:lvl1pPr algn="l" rtl="0" eaLnBrk="0" fontAlgn="base" hangingPunct="0">
              <a:spcBef>
                <a:spcPct val="0"/>
              </a:spcBef>
              <a:spcAft>
                <a:spcPct val="0"/>
              </a:spcAft>
              <a:defRPr sz="2800" i="1">
                <a:solidFill>
                  <a:schemeClr val="tx2"/>
                </a:solidFill>
                <a:latin typeface="+mj-lt"/>
                <a:ea typeface="+mj-ea"/>
                <a:cs typeface="+mj-cs"/>
              </a:defRPr>
            </a:lvl1pPr>
            <a:lvl2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2pPr>
            <a:lvl3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3pPr>
            <a:lvl4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4pPr>
            <a:lvl5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6pPr>
            <a:lvl7pPr marL="9144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7pPr>
            <a:lvl8pPr marL="13716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8pPr>
            <a:lvl9pPr marL="18288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9pPr>
          </a:lstStyle>
          <a:p>
            <a:pPr algn="ctr">
              <a:defRPr/>
            </a:pPr>
            <a:r>
              <a:rPr lang="de-DE" b="1" i="0">
                <a:solidFill>
                  <a:schemeClr val="tx1"/>
                </a:solidFill>
                <a:ea typeface="ＭＳ Ｐゴシック" panose="020B0600070205080204" pitchFamily="34" charset="-128"/>
                <a:cs typeface="ＭＳ Ｐゴシック" charset="-128"/>
              </a:rPr>
              <a:t>Kann es Abweichungen geben?</a:t>
            </a:r>
            <a:endParaRPr lang="de-CH" b="1" i="0">
              <a:solidFill>
                <a:schemeClr val="tx1"/>
              </a:solidFill>
              <a:ea typeface="ＭＳ Ｐゴシック" panose="020B0600070205080204" pitchFamily="34" charset="-128"/>
              <a:cs typeface="ＭＳ Ｐゴシック" charset="-128"/>
            </a:endParaRPr>
          </a:p>
        </p:txBody>
      </p:sp>
      <p:pic>
        <p:nvPicPr>
          <p:cNvPr id="10" name="Bild 17" descr="zsl_praesentation_linie_v_c.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sp>
        <p:nvSpPr>
          <p:cNvPr id="12" name="Inhaltsplatzhalter 2"/>
          <p:cNvSpPr txBox="1">
            <a:spLocks/>
          </p:cNvSpPr>
          <p:nvPr/>
        </p:nvSpPr>
        <p:spPr bwMode="auto">
          <a:xfrm>
            <a:off x="971600" y="2564904"/>
            <a:ext cx="7200800" cy="3888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CH" altLang="de-DE" sz="2000" b="1"/>
              <a:t>Laufbahnreglement (BGS 413.412) § 20 Spezielle Fälle</a:t>
            </a:r>
            <a:endParaRPr lang="de-CH" altLang="de-DE" sz="2000" baseline="30000"/>
          </a:p>
          <a:p>
            <a:pPr marL="0" indent="0">
              <a:buNone/>
            </a:pPr>
            <a:r>
              <a:rPr lang="de-CH" altLang="de-DE" sz="2000"/>
              <a:t>Abs. 1	Die </a:t>
            </a:r>
            <a:r>
              <a:rPr lang="de-CH" sz="2000">
                <a:ea typeface="ヒラギノ角ゴ ProN W3" pitchFamily="-84" charset="-128"/>
              </a:rPr>
              <a:t>Klassenlehrperson kann in speziellen Fällen, 					insbesondere bei 	Schulwechsel, Krankheit, schwierigen 			familiären Verhältnissen oder Fremdsprachigkeit von den 		Notenwerten für die Sekundarschule E (4,6) und P (5,2) 			abweichen.</a:t>
            </a:r>
          </a:p>
          <a:p>
            <a:pPr marL="361950" indent="-361950">
              <a:spcAft>
                <a:spcPts val="600"/>
              </a:spcAft>
              <a:buFont typeface="Wingdings" panose="05000000000000000000" pitchFamily="2" charset="2"/>
              <a:buChar char="Ø"/>
              <a:defRPr/>
            </a:pPr>
            <a:r>
              <a:rPr lang="de-CH" sz="2000"/>
              <a:t>Der Paragraph gibt Gründe an, weshalb von den Notenwerten abgewichen werden kann. Eine Abweichung ist auch durch «die Gesamteinschätzung der Leistungen und der Leistungsent-wicklung»</a:t>
            </a:r>
            <a:r>
              <a:rPr lang="de-DE" sz="2000"/>
              <a:t> und </a:t>
            </a:r>
            <a:r>
              <a:rPr lang="de-CH" sz="2000"/>
              <a:t>«die Gesamteinschätzung des Arbeits- und Lernverhaltens» nach § 18 denkbar.</a:t>
            </a:r>
            <a:r>
              <a:rPr lang="de-CH" sz="2000" b="1"/>
              <a:t> </a:t>
            </a:r>
            <a:endParaRPr lang="de-CH" sz="2000"/>
          </a:p>
          <a:p>
            <a:pPr marL="361950" indent="-361950">
              <a:spcAft>
                <a:spcPts val="600"/>
              </a:spcAft>
              <a:buFont typeface="Wingdings" panose="05000000000000000000" pitchFamily="2" charset="2"/>
              <a:buChar char="Ø"/>
              <a:defRPr/>
            </a:pPr>
            <a:r>
              <a:rPr lang="de-CH" sz="2000">
                <a:solidFill>
                  <a:srgbClr val="FF0000"/>
                </a:solidFill>
              </a:rPr>
              <a:t>Alle speziellen Fälle müssen schriftlich begründet sein.</a:t>
            </a:r>
          </a:p>
          <a:p>
            <a:pPr>
              <a:tabLst>
                <a:tab pos="3495675" algn="l"/>
              </a:tabLst>
            </a:pPr>
            <a:endParaRPr lang="de-DE" sz="2000"/>
          </a:p>
        </p:txBody>
      </p:sp>
      <p:pic>
        <p:nvPicPr>
          <p:cNvPr id="6" name="Grafik 5">
            <a:extLst>
              <a:ext uri="{FF2B5EF4-FFF2-40B4-BE49-F238E27FC236}">
                <a16:creationId xmlns:a16="http://schemas.microsoft.com/office/drawing/2014/main" id="{7F65FE8D-4E5A-48C2-95D0-3AD609C847C5}"/>
              </a:ext>
            </a:extLst>
          </p:cNvPr>
          <p:cNvPicPr>
            <a:picLocks noChangeAspect="1"/>
          </p:cNvPicPr>
          <p:nvPr/>
        </p:nvPicPr>
        <p:blipFill>
          <a:blip r:embed="rId4"/>
          <a:stretch>
            <a:fillRect/>
          </a:stretch>
        </p:blipFill>
        <p:spPr>
          <a:xfrm>
            <a:off x="0" y="-4490"/>
            <a:ext cx="2633472" cy="1420368"/>
          </a:xfrm>
          <a:prstGeom prst="rect">
            <a:avLst/>
          </a:prstGeom>
        </p:spPr>
      </p:pic>
    </p:spTree>
    <p:extLst>
      <p:ext uri="{BB962C8B-B14F-4D97-AF65-F5344CB8AC3E}">
        <p14:creationId xmlns:p14="http://schemas.microsoft.com/office/powerpoint/2010/main" val="354592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500"/>
                                        <p:tgtEl>
                                          <p:spTgt spid="1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Bild 17" descr="zsl_praesentation_linie_v_c.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sp>
        <p:nvSpPr>
          <p:cNvPr id="2" name="Titel 1"/>
          <p:cNvSpPr>
            <a:spLocks noGrp="1"/>
          </p:cNvSpPr>
          <p:nvPr>
            <p:ph type="title"/>
          </p:nvPr>
        </p:nvSpPr>
        <p:spPr>
          <a:xfrm>
            <a:off x="971600" y="1637928"/>
            <a:ext cx="7200800" cy="710952"/>
          </a:xfrm>
        </p:spPr>
        <p:txBody>
          <a:bodyPr/>
          <a:lstStyle/>
          <a:p>
            <a:r>
              <a:rPr lang="de-DE" sz="3200" b="1"/>
              <a:t>Uneinigkeitsverfahren</a:t>
            </a:r>
            <a:endParaRPr lang="de-CH" sz="3200" b="1"/>
          </a:p>
        </p:txBody>
      </p:sp>
      <p:sp>
        <p:nvSpPr>
          <p:cNvPr id="3" name="Inhaltsplatzhalter 2"/>
          <p:cNvSpPr>
            <a:spLocks noGrp="1"/>
          </p:cNvSpPr>
          <p:nvPr>
            <p:ph idx="1"/>
          </p:nvPr>
        </p:nvSpPr>
        <p:spPr>
          <a:xfrm>
            <a:off x="971600" y="2564904"/>
            <a:ext cx="7200800" cy="3888432"/>
          </a:xfrm>
        </p:spPr>
        <p:txBody>
          <a:bodyPr/>
          <a:lstStyle/>
          <a:p>
            <a:pPr marL="0" indent="0">
              <a:buNone/>
              <a:defRPr/>
            </a:pPr>
            <a:r>
              <a:rPr lang="de-CH" sz="2000"/>
              <a:t>Bei Uneinigkeit mit der Übertrittsempfehlung gibt es die Möglichkeit, das Kind zu einer Kontrollprüfung anzumelden. Die Kontrollprüfung kommt nur in Ausnahmen zur Anwendung.</a:t>
            </a:r>
          </a:p>
          <a:p>
            <a:pPr>
              <a:buFont typeface="Symbol" panose="05050102010706020507" pitchFamily="18" charset="2"/>
              <a:buChar char="-"/>
              <a:defRPr/>
            </a:pPr>
            <a:r>
              <a:rPr lang="de-CH" sz="1800"/>
              <a:t>Es findet je eine Prüfung in Deutsch und in Mathematik statt.</a:t>
            </a:r>
          </a:p>
          <a:p>
            <a:pPr>
              <a:buFont typeface="Symbol" panose="05050102010706020507" pitchFamily="18" charset="2"/>
              <a:buChar char="-"/>
              <a:defRPr/>
            </a:pPr>
            <a:r>
              <a:rPr lang="de-CH" altLang="de-DE" sz="1800"/>
              <a:t>Keine «Aufnahmeprüfung»: Die Kontrollprüfung kommt nur dann zur Anwendung, wenn die Eltern mit der Empfehlung nicht einverstanden sind.</a:t>
            </a:r>
            <a:endParaRPr lang="de-CH" sz="1800"/>
          </a:p>
          <a:p>
            <a:pPr>
              <a:buFont typeface="Symbol" panose="05050102010706020507" pitchFamily="18" charset="2"/>
              <a:buChar char="-"/>
              <a:defRPr/>
            </a:pPr>
            <a:r>
              <a:rPr lang="de-CH" sz="1800"/>
              <a:t>Die Kontrollprüfung findet vor den Frühlingsferien statt.</a:t>
            </a:r>
          </a:p>
          <a:p>
            <a:pPr marL="542925" lvl="1" indent="-180975">
              <a:buFont typeface="Symbol" panose="05050102010706020507" pitchFamily="18" charset="2"/>
              <a:buChar char="-"/>
              <a:defRPr/>
            </a:pPr>
            <a:r>
              <a:rPr lang="de-CH" sz="1800"/>
              <a:t>Terminlich knapp, weil damit «teaching to the test» vermieden wird.</a:t>
            </a:r>
          </a:p>
          <a:p>
            <a:pPr marL="355600" lvl="1" indent="-355600">
              <a:buFont typeface="Symbol" panose="05050102010706020507" pitchFamily="18" charset="2"/>
              <a:buChar char="-"/>
              <a:defRPr/>
            </a:pPr>
            <a:r>
              <a:rPr lang="de-CH" sz="1800"/>
              <a:t>Lernziele werden durch den Referenzrahmen transparent gemacht und richten sich nach dem Stand der Primarschule.</a:t>
            </a:r>
          </a:p>
          <a:p>
            <a:pPr marL="355600" lvl="1" indent="-355600">
              <a:buFont typeface="Symbol" panose="05050102010706020507" pitchFamily="18" charset="2"/>
              <a:buChar char="-"/>
              <a:defRPr/>
            </a:pPr>
            <a:r>
              <a:rPr lang="de-CH" sz="1800"/>
              <a:t>Der Kanton ist zuständig für die Planung und Durchführung.</a:t>
            </a:r>
          </a:p>
        </p:txBody>
      </p:sp>
      <p:pic>
        <p:nvPicPr>
          <p:cNvPr id="6" name="Grafik 5">
            <a:extLst>
              <a:ext uri="{FF2B5EF4-FFF2-40B4-BE49-F238E27FC236}">
                <a16:creationId xmlns:a16="http://schemas.microsoft.com/office/drawing/2014/main" id="{FB1E052B-A531-4242-AEE3-9A5B98729375}"/>
              </a:ext>
            </a:extLst>
          </p:cNvPr>
          <p:cNvPicPr>
            <a:picLocks noChangeAspect="1"/>
          </p:cNvPicPr>
          <p:nvPr/>
        </p:nvPicPr>
        <p:blipFill>
          <a:blip r:embed="rId3"/>
          <a:stretch>
            <a:fillRect/>
          </a:stretch>
        </p:blipFill>
        <p:spPr>
          <a:xfrm>
            <a:off x="0" y="-4490"/>
            <a:ext cx="2633472" cy="1420368"/>
          </a:xfrm>
          <a:prstGeom prst="rect">
            <a:avLst/>
          </a:prstGeom>
        </p:spPr>
      </p:pic>
    </p:spTree>
    <p:extLst>
      <p:ext uri="{BB962C8B-B14F-4D97-AF65-F5344CB8AC3E}">
        <p14:creationId xmlns:p14="http://schemas.microsoft.com/office/powerpoint/2010/main" val="109833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Bild 17" descr="zsl_praesentation_linie_v_c.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sp>
        <p:nvSpPr>
          <p:cNvPr id="2" name="Titel 1"/>
          <p:cNvSpPr>
            <a:spLocks noGrp="1"/>
          </p:cNvSpPr>
          <p:nvPr>
            <p:ph type="title"/>
          </p:nvPr>
        </p:nvSpPr>
        <p:spPr>
          <a:xfrm>
            <a:off x="971600" y="1637928"/>
            <a:ext cx="7200800" cy="710952"/>
          </a:xfrm>
        </p:spPr>
        <p:txBody>
          <a:bodyPr/>
          <a:lstStyle/>
          <a:p>
            <a:r>
              <a:rPr lang="de-DE" sz="3200" b="1"/>
              <a:t>Spezielle Förderung</a:t>
            </a:r>
            <a:endParaRPr lang="de-CH" sz="3200" b="1"/>
          </a:p>
        </p:txBody>
      </p:sp>
      <p:sp>
        <p:nvSpPr>
          <p:cNvPr id="3" name="Inhaltsplatzhalter 2"/>
          <p:cNvSpPr>
            <a:spLocks noGrp="1"/>
          </p:cNvSpPr>
          <p:nvPr>
            <p:ph idx="1"/>
          </p:nvPr>
        </p:nvSpPr>
        <p:spPr>
          <a:xfrm>
            <a:off x="971600" y="2564904"/>
            <a:ext cx="7200800" cy="3888432"/>
          </a:xfrm>
        </p:spPr>
        <p:txBody>
          <a:bodyPr/>
          <a:lstStyle/>
          <a:p>
            <a:r>
              <a:rPr lang="de-DE" altLang="de-DE" sz="2000" dirty="0"/>
              <a:t>Überprüfung bisheriger </a:t>
            </a:r>
            <a:r>
              <a:rPr lang="de-DE" altLang="de-DE" sz="2000" dirty="0" err="1"/>
              <a:t>Massnahmen</a:t>
            </a:r>
            <a:r>
              <a:rPr lang="de-DE" altLang="de-DE" sz="2000" dirty="0"/>
              <a:t> (Beispiel Förderstufe A) der Primarschule </a:t>
            </a:r>
          </a:p>
          <a:p>
            <a:r>
              <a:rPr lang="de-DE" altLang="de-DE" sz="2000" dirty="0"/>
              <a:t>Mitte 6. Klasse – (Triage)</a:t>
            </a:r>
          </a:p>
          <a:p>
            <a:r>
              <a:rPr lang="de-DE" altLang="de-DE" sz="2000" dirty="0"/>
              <a:t>Neue Verfügung mit angepassten </a:t>
            </a:r>
            <a:r>
              <a:rPr lang="de-DE" altLang="de-DE" sz="2000" dirty="0" err="1"/>
              <a:t>Massnahmen</a:t>
            </a:r>
            <a:r>
              <a:rPr lang="de-DE" altLang="de-DE" sz="2000" dirty="0"/>
              <a:t> – oder auch nicht mehr.</a:t>
            </a:r>
          </a:p>
          <a:p>
            <a:pPr>
              <a:tabLst>
                <a:tab pos="3495675" algn="l"/>
              </a:tabLst>
            </a:pPr>
            <a:endParaRPr lang="de-DE" sz="2000" dirty="0"/>
          </a:p>
        </p:txBody>
      </p:sp>
      <p:pic>
        <p:nvPicPr>
          <p:cNvPr id="6" name="Grafik 5">
            <a:extLst>
              <a:ext uri="{FF2B5EF4-FFF2-40B4-BE49-F238E27FC236}">
                <a16:creationId xmlns:a16="http://schemas.microsoft.com/office/drawing/2014/main" id="{F27EC79F-655F-4FD9-98DD-A485F56B4BAF}"/>
              </a:ext>
            </a:extLst>
          </p:cNvPr>
          <p:cNvPicPr>
            <a:picLocks noChangeAspect="1"/>
          </p:cNvPicPr>
          <p:nvPr/>
        </p:nvPicPr>
        <p:blipFill>
          <a:blip r:embed="rId3"/>
          <a:stretch>
            <a:fillRect/>
          </a:stretch>
        </p:blipFill>
        <p:spPr>
          <a:xfrm>
            <a:off x="0" y="-4490"/>
            <a:ext cx="2633472" cy="1420368"/>
          </a:xfrm>
          <a:prstGeom prst="rect">
            <a:avLst/>
          </a:prstGeom>
        </p:spPr>
      </p:pic>
    </p:spTree>
    <p:extLst>
      <p:ext uri="{BB962C8B-B14F-4D97-AF65-F5344CB8AC3E}">
        <p14:creationId xmlns:p14="http://schemas.microsoft.com/office/powerpoint/2010/main" val="136847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3200" b="1"/>
              <a:t>Informationen zum Oberstufenzentrum</a:t>
            </a:r>
            <a:endParaRPr lang="de-CH" sz="3200" b="1"/>
          </a:p>
        </p:txBody>
      </p:sp>
      <p:sp>
        <p:nvSpPr>
          <p:cNvPr id="9" name="Inhaltsplatzhalter 2"/>
          <p:cNvSpPr txBox="1">
            <a:spLocks/>
          </p:cNvSpPr>
          <p:nvPr/>
        </p:nvSpPr>
        <p:spPr>
          <a:xfrm>
            <a:off x="971600" y="2564904"/>
            <a:ext cx="7200800" cy="388843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de-DE" sz="2000"/>
          </a:p>
        </p:txBody>
      </p:sp>
      <p:pic>
        <p:nvPicPr>
          <p:cNvPr id="10" name="Bild 17" descr="zsl_praesentation_linie_v_c.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6" name="Grafik 5">
            <a:extLst>
              <a:ext uri="{FF2B5EF4-FFF2-40B4-BE49-F238E27FC236}">
                <a16:creationId xmlns:a16="http://schemas.microsoft.com/office/drawing/2014/main" id="{25DB982F-7030-477E-8683-3B9B71F4F34B}"/>
              </a:ext>
            </a:extLst>
          </p:cNvPr>
          <p:cNvPicPr>
            <a:picLocks noChangeAspect="1"/>
          </p:cNvPicPr>
          <p:nvPr/>
        </p:nvPicPr>
        <p:blipFill>
          <a:blip r:embed="rId3"/>
          <a:stretch>
            <a:fillRect/>
          </a:stretch>
        </p:blipFill>
        <p:spPr>
          <a:xfrm>
            <a:off x="0" y="-4490"/>
            <a:ext cx="2633472" cy="1420368"/>
          </a:xfrm>
          <a:prstGeom prst="rect">
            <a:avLst/>
          </a:prstGeom>
        </p:spPr>
      </p:pic>
      <p:pic>
        <p:nvPicPr>
          <p:cNvPr id="3" name="Grafik 2" descr="Ein Bild, das Baum, Weg, Straße, Autobahn enthält.&#10;&#10;Automatisch generierte Beschreibung">
            <a:extLst>
              <a:ext uri="{FF2B5EF4-FFF2-40B4-BE49-F238E27FC236}">
                <a16:creationId xmlns:a16="http://schemas.microsoft.com/office/drawing/2014/main" id="{3118F41E-E611-BAB0-978B-70741C56FFF0}"/>
              </a:ext>
            </a:extLst>
          </p:cNvPr>
          <p:cNvPicPr>
            <a:picLocks noChangeAspect="1"/>
          </p:cNvPicPr>
          <p:nvPr/>
        </p:nvPicPr>
        <p:blipFill>
          <a:blip r:embed="rId4"/>
          <a:stretch>
            <a:fillRect/>
          </a:stretch>
        </p:blipFill>
        <p:spPr>
          <a:xfrm>
            <a:off x="1509093" y="2348880"/>
            <a:ext cx="6125813" cy="4083876"/>
          </a:xfrm>
          <a:prstGeom prst="rect">
            <a:avLst/>
          </a:prstGeom>
        </p:spPr>
      </p:pic>
    </p:spTree>
    <p:extLst>
      <p:ext uri="{BB962C8B-B14F-4D97-AF65-F5344CB8AC3E}">
        <p14:creationId xmlns:p14="http://schemas.microsoft.com/office/powerpoint/2010/main" val="1074690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ED63423-812C-F164-67CF-A655A14CBB01}"/>
              </a:ext>
            </a:extLst>
          </p:cNvPr>
          <p:cNvPicPr>
            <a:picLocks noChangeAspect="1"/>
          </p:cNvPicPr>
          <p:nvPr/>
        </p:nvPicPr>
        <p:blipFill>
          <a:blip r:embed="rId3">
            <a:alphaModFix/>
          </a:blip>
          <a:stretch>
            <a:fillRect/>
          </a:stretch>
        </p:blipFill>
        <p:spPr>
          <a:xfrm>
            <a:off x="971599" y="4047090"/>
            <a:ext cx="3113513" cy="2622270"/>
          </a:xfrm>
          <a:prstGeom prst="rect">
            <a:avLst/>
          </a:prstGeom>
        </p:spPr>
      </p:pic>
      <p:pic>
        <p:nvPicPr>
          <p:cNvPr id="5" name="Grafik 4">
            <a:extLst>
              <a:ext uri="{FF2B5EF4-FFF2-40B4-BE49-F238E27FC236}">
                <a16:creationId xmlns:a16="http://schemas.microsoft.com/office/drawing/2014/main" id="{536890BC-714D-1557-D9CE-A65F0298DB57}"/>
              </a:ext>
            </a:extLst>
          </p:cNvPr>
          <p:cNvPicPr>
            <a:picLocks noChangeAspect="1"/>
          </p:cNvPicPr>
          <p:nvPr/>
        </p:nvPicPr>
        <p:blipFill>
          <a:blip r:embed="rId4">
            <a:alphaModFix/>
          </a:blip>
          <a:stretch>
            <a:fillRect/>
          </a:stretch>
        </p:blipFill>
        <p:spPr>
          <a:xfrm>
            <a:off x="6412675" y="3066119"/>
            <a:ext cx="2371129" cy="2493985"/>
          </a:xfrm>
          <a:prstGeom prst="rect">
            <a:avLst/>
          </a:prstGeom>
        </p:spPr>
      </p:pic>
      <p:sp>
        <p:nvSpPr>
          <p:cNvPr id="8"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3200" b="1"/>
              <a:t>Ziele und Profil unserer Schule</a:t>
            </a:r>
            <a:endParaRPr lang="de-CH" sz="3200" b="1"/>
          </a:p>
        </p:txBody>
      </p:sp>
      <p:sp>
        <p:nvSpPr>
          <p:cNvPr id="9" name="Inhaltsplatzhalter 2"/>
          <p:cNvSpPr txBox="1">
            <a:spLocks/>
          </p:cNvSpPr>
          <p:nvPr/>
        </p:nvSpPr>
        <p:spPr>
          <a:xfrm>
            <a:off x="653144" y="2945080"/>
            <a:ext cx="8407730" cy="372427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de-DE" altLang="de-DE" sz="2800" b="1"/>
              <a:t>Förderung von Fähigkeiten und Kompetenzen</a:t>
            </a:r>
          </a:p>
          <a:p>
            <a:pPr marL="0" indent="0" eaLnBrk="1" hangingPunct="1">
              <a:buNone/>
            </a:pPr>
            <a:endParaRPr lang="de-DE" altLang="de-DE" sz="4000"/>
          </a:p>
          <a:p>
            <a:pPr marL="1371600" lvl="3" indent="0" eaLnBrk="1" hangingPunct="1">
              <a:buNone/>
            </a:pPr>
            <a:endParaRPr lang="de-DE" altLang="de-DE" sz="4000"/>
          </a:p>
          <a:p>
            <a:pPr marL="1371600" lvl="3" indent="0" eaLnBrk="1" hangingPunct="1">
              <a:buNone/>
            </a:pPr>
            <a:endParaRPr lang="de-DE" altLang="de-DE" sz="2800"/>
          </a:p>
          <a:p>
            <a:pPr marL="1371600" lvl="3" indent="0" eaLnBrk="1" hangingPunct="1">
              <a:buNone/>
            </a:pPr>
            <a:endParaRPr lang="de-DE" altLang="de-DE" sz="2800"/>
          </a:p>
          <a:p>
            <a:pPr marL="1371600" lvl="3" indent="0" eaLnBrk="1" hangingPunct="1">
              <a:buNone/>
            </a:pPr>
            <a:r>
              <a:rPr lang="de-DE" altLang="de-DE" sz="2800"/>
              <a:t>					</a:t>
            </a:r>
            <a:r>
              <a:rPr lang="de-DE" altLang="de-DE" sz="2800" b="1"/>
              <a:t>Persönlichkeitsentwicklung</a:t>
            </a:r>
          </a:p>
          <a:p>
            <a:pPr eaLnBrk="1" hangingPunct="1"/>
            <a:endParaRPr lang="de-DE" sz="2000"/>
          </a:p>
        </p:txBody>
      </p:sp>
      <p:pic>
        <p:nvPicPr>
          <p:cNvPr id="10" name="Bild 17" descr="zsl_praesentation_linie_v_c.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6" name="Grafik 5">
            <a:extLst>
              <a:ext uri="{FF2B5EF4-FFF2-40B4-BE49-F238E27FC236}">
                <a16:creationId xmlns:a16="http://schemas.microsoft.com/office/drawing/2014/main" id="{AF18F3F9-7BB3-40A2-8419-6713FAE37C7C}"/>
              </a:ext>
            </a:extLst>
          </p:cNvPr>
          <p:cNvPicPr>
            <a:picLocks noChangeAspect="1"/>
          </p:cNvPicPr>
          <p:nvPr/>
        </p:nvPicPr>
        <p:blipFill>
          <a:blip r:embed="rId6"/>
          <a:stretch>
            <a:fillRect/>
          </a:stretch>
        </p:blipFill>
        <p:spPr>
          <a:xfrm>
            <a:off x="0" y="-4490"/>
            <a:ext cx="2633472" cy="1420368"/>
          </a:xfrm>
          <a:prstGeom prst="rect">
            <a:avLst/>
          </a:prstGeom>
        </p:spPr>
      </p:pic>
    </p:spTree>
    <p:extLst>
      <p:ext uri="{BB962C8B-B14F-4D97-AF65-F5344CB8AC3E}">
        <p14:creationId xmlns:p14="http://schemas.microsoft.com/office/powerpoint/2010/main" val="372458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3200" b="1"/>
              <a:t>Motivation</a:t>
            </a:r>
          </a:p>
        </p:txBody>
      </p:sp>
      <p:sp>
        <p:nvSpPr>
          <p:cNvPr id="9" name="Inhaltsplatzhalter 2"/>
          <p:cNvSpPr txBox="1">
            <a:spLocks/>
          </p:cNvSpPr>
          <p:nvPr/>
        </p:nvSpPr>
        <p:spPr>
          <a:xfrm>
            <a:off x="971600" y="2564904"/>
            <a:ext cx="7200800" cy="388843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de-DE" sz="2000"/>
          </a:p>
        </p:txBody>
      </p:sp>
      <p:pic>
        <p:nvPicPr>
          <p:cNvPr id="10" name="Bild 17" descr="zsl_praesentation_linie_v_c.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12" name="Bild 5">
            <a:extLst>
              <a:ext uri="{FF2B5EF4-FFF2-40B4-BE49-F238E27FC236}">
                <a16:creationId xmlns:a16="http://schemas.microsoft.com/office/drawing/2014/main" id="{3948B250-A9F5-482D-A49B-F80B96B197D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68080" y="2278292"/>
            <a:ext cx="4190330" cy="3022916"/>
          </a:xfrm>
          <a:prstGeom prst="rect">
            <a:avLst/>
          </a:prstGeom>
          <a:noFill/>
          <a:ln>
            <a:noFill/>
          </a:ln>
        </p:spPr>
      </p:pic>
      <p:pic>
        <p:nvPicPr>
          <p:cNvPr id="13" name="Bild 1">
            <a:extLst>
              <a:ext uri="{FF2B5EF4-FFF2-40B4-BE49-F238E27FC236}">
                <a16:creationId xmlns:a16="http://schemas.microsoft.com/office/drawing/2014/main" id="{C26736E9-D635-4438-A767-50717CFD12CA}"/>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4932040" y="3774240"/>
            <a:ext cx="3461370" cy="2677467"/>
          </a:xfrm>
          <a:prstGeom prst="rect">
            <a:avLst/>
          </a:prstGeom>
          <a:noFill/>
          <a:ln>
            <a:noFill/>
          </a:ln>
        </p:spPr>
      </p:pic>
      <p:pic>
        <p:nvPicPr>
          <p:cNvPr id="14" name="Grafik 13">
            <a:extLst>
              <a:ext uri="{FF2B5EF4-FFF2-40B4-BE49-F238E27FC236}">
                <a16:creationId xmlns:a16="http://schemas.microsoft.com/office/drawing/2014/main" id="{2CD161FF-4865-4F82-A22A-90C7540572F1}"/>
              </a:ext>
            </a:extLst>
          </p:cNvPr>
          <p:cNvPicPr>
            <a:picLocks noChangeAspect="1"/>
          </p:cNvPicPr>
          <p:nvPr/>
        </p:nvPicPr>
        <p:blipFill>
          <a:blip r:embed="rId6"/>
          <a:stretch>
            <a:fillRect/>
          </a:stretch>
        </p:blipFill>
        <p:spPr>
          <a:xfrm>
            <a:off x="0" y="-4490"/>
            <a:ext cx="2633472" cy="1420368"/>
          </a:xfrm>
          <a:prstGeom prst="rect">
            <a:avLst/>
          </a:prstGeom>
        </p:spPr>
      </p:pic>
    </p:spTree>
    <p:extLst>
      <p:ext uri="{BB962C8B-B14F-4D97-AF65-F5344CB8AC3E}">
        <p14:creationId xmlns:p14="http://schemas.microsoft.com/office/powerpoint/2010/main" val="27917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3200" b="1"/>
              <a:t>Konzentration</a:t>
            </a:r>
          </a:p>
        </p:txBody>
      </p:sp>
      <p:sp>
        <p:nvSpPr>
          <p:cNvPr id="9" name="Inhaltsplatzhalter 2"/>
          <p:cNvSpPr txBox="1">
            <a:spLocks/>
          </p:cNvSpPr>
          <p:nvPr/>
        </p:nvSpPr>
        <p:spPr>
          <a:xfrm>
            <a:off x="971600" y="2564904"/>
            <a:ext cx="7200800" cy="388843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de-DE" sz="2000"/>
          </a:p>
        </p:txBody>
      </p:sp>
      <p:pic>
        <p:nvPicPr>
          <p:cNvPr id="10" name="Bild 17" descr="zsl_praesentation_linie_v_c.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14" name="Bild 5">
            <a:extLst>
              <a:ext uri="{FF2B5EF4-FFF2-40B4-BE49-F238E27FC236}">
                <a16:creationId xmlns:a16="http://schemas.microsoft.com/office/drawing/2014/main" id="{10563152-980B-4F2C-AA23-AA6867E1C225}"/>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544124" y="2318775"/>
            <a:ext cx="2756068" cy="4380689"/>
          </a:xfrm>
          <a:prstGeom prst="rect">
            <a:avLst/>
          </a:prstGeom>
          <a:noFill/>
          <a:ln>
            <a:noFill/>
          </a:ln>
        </p:spPr>
      </p:pic>
      <p:pic>
        <p:nvPicPr>
          <p:cNvPr id="15" name="Grafik 14">
            <a:extLst>
              <a:ext uri="{FF2B5EF4-FFF2-40B4-BE49-F238E27FC236}">
                <a16:creationId xmlns:a16="http://schemas.microsoft.com/office/drawing/2014/main" id="{3776EF95-17C3-406E-BCBB-CC9122DFED36}"/>
              </a:ext>
            </a:extLst>
          </p:cNvPr>
          <p:cNvPicPr>
            <a:picLocks noChangeAspect="1"/>
          </p:cNvPicPr>
          <p:nvPr/>
        </p:nvPicPr>
        <p:blipFill>
          <a:blip r:embed="rId5"/>
          <a:stretch>
            <a:fillRect/>
          </a:stretch>
        </p:blipFill>
        <p:spPr>
          <a:xfrm>
            <a:off x="0" y="-4490"/>
            <a:ext cx="2633472" cy="1420368"/>
          </a:xfrm>
          <a:prstGeom prst="rect">
            <a:avLst/>
          </a:prstGeom>
        </p:spPr>
      </p:pic>
    </p:spTree>
    <p:extLst>
      <p:ext uri="{BB962C8B-B14F-4D97-AF65-F5344CB8AC3E}">
        <p14:creationId xmlns:p14="http://schemas.microsoft.com/office/powerpoint/2010/main" val="170315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3200" b="1"/>
              <a:t>Umgangsformen</a:t>
            </a:r>
          </a:p>
        </p:txBody>
      </p:sp>
      <p:sp>
        <p:nvSpPr>
          <p:cNvPr id="9" name="Inhaltsplatzhalter 2"/>
          <p:cNvSpPr txBox="1">
            <a:spLocks/>
          </p:cNvSpPr>
          <p:nvPr/>
        </p:nvSpPr>
        <p:spPr>
          <a:xfrm>
            <a:off x="971600" y="2564904"/>
            <a:ext cx="7200800" cy="388843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de-DE" sz="2000"/>
          </a:p>
        </p:txBody>
      </p:sp>
      <p:pic>
        <p:nvPicPr>
          <p:cNvPr id="10" name="Bild 17" descr="zsl_praesentation_linie_v_c.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6" name="Bild 1">
            <a:extLst>
              <a:ext uri="{FF2B5EF4-FFF2-40B4-BE49-F238E27FC236}">
                <a16:creationId xmlns:a16="http://schemas.microsoft.com/office/drawing/2014/main" id="{574E8B80-9188-4E34-B26A-A02C0F6C205D}"/>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836" y="2394892"/>
            <a:ext cx="4877452" cy="3888432"/>
          </a:xfrm>
          <a:prstGeom prst="rect">
            <a:avLst/>
          </a:prstGeom>
          <a:noFill/>
          <a:ln>
            <a:noFill/>
          </a:ln>
        </p:spPr>
      </p:pic>
      <p:pic>
        <p:nvPicPr>
          <p:cNvPr id="7" name="Grafik 6">
            <a:extLst>
              <a:ext uri="{FF2B5EF4-FFF2-40B4-BE49-F238E27FC236}">
                <a16:creationId xmlns:a16="http://schemas.microsoft.com/office/drawing/2014/main" id="{19971B74-EC92-48A9-8247-8E1589725F83}"/>
              </a:ext>
            </a:extLst>
          </p:cNvPr>
          <p:cNvPicPr>
            <a:picLocks noChangeAspect="1"/>
          </p:cNvPicPr>
          <p:nvPr/>
        </p:nvPicPr>
        <p:blipFill>
          <a:blip r:embed="rId5"/>
          <a:stretch>
            <a:fillRect/>
          </a:stretch>
        </p:blipFill>
        <p:spPr>
          <a:xfrm>
            <a:off x="0" y="-4490"/>
            <a:ext cx="2633472" cy="1420368"/>
          </a:xfrm>
          <a:prstGeom prst="rect">
            <a:avLst/>
          </a:prstGeom>
        </p:spPr>
      </p:pic>
    </p:spTree>
    <p:extLst>
      <p:ext uri="{BB962C8B-B14F-4D97-AF65-F5344CB8AC3E}">
        <p14:creationId xmlns:p14="http://schemas.microsoft.com/office/powerpoint/2010/main" val="351484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3200" b="1"/>
              <a:t>Teamfähigkeit</a:t>
            </a:r>
          </a:p>
        </p:txBody>
      </p:sp>
      <p:sp>
        <p:nvSpPr>
          <p:cNvPr id="9" name="Inhaltsplatzhalter 2"/>
          <p:cNvSpPr txBox="1">
            <a:spLocks/>
          </p:cNvSpPr>
          <p:nvPr/>
        </p:nvSpPr>
        <p:spPr>
          <a:xfrm>
            <a:off x="971600" y="2564904"/>
            <a:ext cx="7200800" cy="388843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de-DE" sz="2000"/>
          </a:p>
        </p:txBody>
      </p:sp>
      <p:pic>
        <p:nvPicPr>
          <p:cNvPr id="10" name="Bild 17" descr="zsl_praesentation_linie_v_c.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3" name="Grafik 2">
            <a:extLst>
              <a:ext uri="{FF2B5EF4-FFF2-40B4-BE49-F238E27FC236}">
                <a16:creationId xmlns:a16="http://schemas.microsoft.com/office/drawing/2014/main" id="{A2C48F0C-A1FC-4A39-BBB7-26996F39B1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3728" y="2728560"/>
            <a:ext cx="5297828" cy="3526367"/>
          </a:xfrm>
          <a:prstGeom prst="rect">
            <a:avLst/>
          </a:prstGeom>
        </p:spPr>
      </p:pic>
      <p:pic>
        <p:nvPicPr>
          <p:cNvPr id="7" name="Grafik 6">
            <a:extLst>
              <a:ext uri="{FF2B5EF4-FFF2-40B4-BE49-F238E27FC236}">
                <a16:creationId xmlns:a16="http://schemas.microsoft.com/office/drawing/2014/main" id="{CC124B5D-DCEF-4990-8F95-48F1DEFD3D4E}"/>
              </a:ext>
            </a:extLst>
          </p:cNvPr>
          <p:cNvPicPr>
            <a:picLocks noChangeAspect="1"/>
          </p:cNvPicPr>
          <p:nvPr/>
        </p:nvPicPr>
        <p:blipFill>
          <a:blip r:embed="rId5"/>
          <a:stretch>
            <a:fillRect/>
          </a:stretch>
        </p:blipFill>
        <p:spPr>
          <a:xfrm>
            <a:off x="0" y="-4490"/>
            <a:ext cx="2633472" cy="1420368"/>
          </a:xfrm>
          <a:prstGeom prst="rect">
            <a:avLst/>
          </a:prstGeom>
        </p:spPr>
      </p:pic>
    </p:spTree>
    <p:extLst>
      <p:ext uri="{BB962C8B-B14F-4D97-AF65-F5344CB8AC3E}">
        <p14:creationId xmlns:p14="http://schemas.microsoft.com/office/powerpoint/2010/main" val="329924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Bild 17" descr="zsl_praesentation_linie_v_c.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sp>
        <p:nvSpPr>
          <p:cNvPr id="2" name="Titel 1"/>
          <p:cNvSpPr>
            <a:spLocks noGrp="1"/>
          </p:cNvSpPr>
          <p:nvPr>
            <p:ph type="title"/>
          </p:nvPr>
        </p:nvSpPr>
        <p:spPr>
          <a:xfrm>
            <a:off x="971600" y="1637928"/>
            <a:ext cx="7200800" cy="710952"/>
          </a:xfrm>
        </p:spPr>
        <p:txBody>
          <a:bodyPr/>
          <a:lstStyle/>
          <a:p>
            <a:r>
              <a:rPr lang="de-DE" sz="3200" b="1"/>
              <a:t>Orientierungsabend der 6. Klassen</a:t>
            </a:r>
            <a:endParaRPr lang="de-CH" sz="3200" b="1"/>
          </a:p>
        </p:txBody>
      </p:sp>
      <p:sp>
        <p:nvSpPr>
          <p:cNvPr id="3" name="Inhaltsplatzhalter 2"/>
          <p:cNvSpPr>
            <a:spLocks noGrp="1"/>
          </p:cNvSpPr>
          <p:nvPr>
            <p:ph idx="1"/>
          </p:nvPr>
        </p:nvSpPr>
        <p:spPr>
          <a:xfrm>
            <a:off x="971600" y="2564904"/>
            <a:ext cx="7200800" cy="3888432"/>
          </a:xfrm>
        </p:spPr>
        <p:txBody>
          <a:bodyPr/>
          <a:lstStyle/>
          <a:p>
            <a:pPr>
              <a:tabLst>
                <a:tab pos="3495675" algn="l"/>
              </a:tabLst>
            </a:pPr>
            <a:r>
              <a:rPr lang="de-DE" sz="2000" dirty="0" err="1"/>
              <a:t>Begrüssung</a:t>
            </a:r>
            <a:r>
              <a:rPr lang="de-DE" sz="2000" dirty="0"/>
              <a:t>	</a:t>
            </a:r>
          </a:p>
          <a:p>
            <a:pPr lvl="1">
              <a:tabLst>
                <a:tab pos="3495675" algn="l"/>
              </a:tabLst>
            </a:pPr>
            <a:r>
              <a:rPr lang="de-DE" sz="1600" dirty="0">
                <a:ea typeface="ＭＳ Ｐゴシック"/>
              </a:rPr>
              <a:t>Cornelia Muller, Schulleiterin OZL</a:t>
            </a:r>
            <a:endParaRPr lang="de-DE" dirty="0"/>
          </a:p>
          <a:p>
            <a:pPr marL="342900" lvl="1" indent="-342900">
              <a:buFont typeface="Arial" pitchFamily="34" charset="0"/>
              <a:buChar char="•"/>
              <a:tabLst>
                <a:tab pos="3495675" algn="l"/>
              </a:tabLst>
            </a:pPr>
            <a:r>
              <a:rPr lang="de-DE" sz="2000" dirty="0">
                <a:ea typeface="ＭＳ Ｐゴシック"/>
              </a:rPr>
              <a:t>Informationen zum Übertrittsverfahren</a:t>
            </a:r>
          </a:p>
          <a:p>
            <a:pPr lvl="1">
              <a:tabLst>
                <a:tab pos="3495675" algn="l"/>
              </a:tabLst>
            </a:pPr>
            <a:r>
              <a:rPr lang="de-DE" sz="1600" dirty="0">
                <a:ea typeface="ＭＳ Ｐゴシック"/>
              </a:rPr>
              <a:t>Cornelia Muller, Schulleiterin OZL</a:t>
            </a:r>
            <a:endParaRPr lang="de-DE" sz="1600" dirty="0"/>
          </a:p>
          <a:p>
            <a:pPr>
              <a:tabLst>
                <a:tab pos="3495675" algn="l"/>
              </a:tabLst>
            </a:pPr>
            <a:r>
              <a:rPr lang="de-DE" sz="2000" dirty="0"/>
              <a:t>Informationen zum Oberstufenzentrum</a:t>
            </a:r>
          </a:p>
          <a:p>
            <a:pPr lvl="1">
              <a:tabLst>
                <a:tab pos="3495675" algn="l"/>
              </a:tabLst>
            </a:pPr>
            <a:r>
              <a:rPr lang="de-DE" sz="1600" dirty="0">
                <a:ea typeface="ＭＳ Ｐゴシック"/>
              </a:rPr>
              <a:t>Cornelia Muller, Schulleiterin OZL</a:t>
            </a:r>
            <a:endParaRPr lang="de-DE" sz="1600" dirty="0"/>
          </a:p>
          <a:p>
            <a:pPr>
              <a:tabLst>
                <a:tab pos="3495675" algn="l"/>
              </a:tabLst>
            </a:pPr>
            <a:r>
              <a:rPr lang="de-DE" sz="2000" dirty="0"/>
              <a:t>Vorstellung der Schultypen</a:t>
            </a:r>
          </a:p>
          <a:p>
            <a:pPr lvl="1">
              <a:tabLst>
                <a:tab pos="3495675" algn="l"/>
              </a:tabLst>
            </a:pPr>
            <a:r>
              <a:rPr lang="de-DE" sz="1600" dirty="0"/>
              <a:t>Lehrpersonen OZL</a:t>
            </a:r>
          </a:p>
          <a:p>
            <a:pPr marL="0" indent="0">
              <a:buNone/>
              <a:tabLst>
                <a:tab pos="3495675" algn="l"/>
              </a:tabLst>
            </a:pPr>
            <a:endParaRPr lang="de-DE" sz="2000" dirty="0"/>
          </a:p>
        </p:txBody>
      </p:sp>
      <p:pic>
        <p:nvPicPr>
          <p:cNvPr id="6" name="Grafik 5">
            <a:extLst>
              <a:ext uri="{FF2B5EF4-FFF2-40B4-BE49-F238E27FC236}">
                <a16:creationId xmlns:a16="http://schemas.microsoft.com/office/drawing/2014/main" id="{622B4454-ECA0-45FA-910E-7305A8C201CC}"/>
              </a:ext>
            </a:extLst>
          </p:cNvPr>
          <p:cNvPicPr>
            <a:picLocks noChangeAspect="1"/>
          </p:cNvPicPr>
          <p:nvPr/>
        </p:nvPicPr>
        <p:blipFill>
          <a:blip r:embed="rId3"/>
          <a:stretch>
            <a:fillRect/>
          </a:stretch>
        </p:blipFill>
        <p:spPr>
          <a:xfrm>
            <a:off x="0" y="-4490"/>
            <a:ext cx="2633472" cy="1420368"/>
          </a:xfrm>
          <a:prstGeom prst="rect">
            <a:avLst/>
          </a:prstGeom>
        </p:spPr>
      </p:pic>
    </p:spTree>
    <p:extLst>
      <p:ext uri="{BB962C8B-B14F-4D97-AF65-F5344CB8AC3E}">
        <p14:creationId xmlns:p14="http://schemas.microsoft.com/office/powerpoint/2010/main" val="147456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3200" b="1"/>
              <a:t>Selbständigkeit</a:t>
            </a:r>
          </a:p>
        </p:txBody>
      </p:sp>
      <p:sp>
        <p:nvSpPr>
          <p:cNvPr id="9" name="Inhaltsplatzhalter 2"/>
          <p:cNvSpPr txBox="1">
            <a:spLocks/>
          </p:cNvSpPr>
          <p:nvPr/>
        </p:nvSpPr>
        <p:spPr>
          <a:xfrm>
            <a:off x="971600" y="2564904"/>
            <a:ext cx="7200800" cy="388843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de-DE" sz="2000"/>
          </a:p>
        </p:txBody>
      </p:sp>
      <p:pic>
        <p:nvPicPr>
          <p:cNvPr id="10" name="Bild 17" descr="zsl_praesentation_linie_v_c.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7" name="Grafik 6">
            <a:extLst>
              <a:ext uri="{FF2B5EF4-FFF2-40B4-BE49-F238E27FC236}">
                <a16:creationId xmlns:a16="http://schemas.microsoft.com/office/drawing/2014/main" id="{0EA8AA20-901C-4683-8A4D-5DE39DBBAB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4795" y="2852936"/>
            <a:ext cx="6254410" cy="2736304"/>
          </a:xfrm>
          <a:prstGeom prst="rect">
            <a:avLst/>
          </a:prstGeom>
        </p:spPr>
      </p:pic>
      <p:pic>
        <p:nvPicPr>
          <p:cNvPr id="14" name="Grafik 13">
            <a:extLst>
              <a:ext uri="{FF2B5EF4-FFF2-40B4-BE49-F238E27FC236}">
                <a16:creationId xmlns:a16="http://schemas.microsoft.com/office/drawing/2014/main" id="{D9B3A5C1-488D-4DFC-8E11-0FD465A507FE}"/>
              </a:ext>
            </a:extLst>
          </p:cNvPr>
          <p:cNvPicPr>
            <a:picLocks noChangeAspect="1"/>
          </p:cNvPicPr>
          <p:nvPr/>
        </p:nvPicPr>
        <p:blipFill>
          <a:blip r:embed="rId5"/>
          <a:stretch>
            <a:fillRect/>
          </a:stretch>
        </p:blipFill>
        <p:spPr>
          <a:xfrm>
            <a:off x="0" y="-4490"/>
            <a:ext cx="2633472" cy="1420368"/>
          </a:xfrm>
          <a:prstGeom prst="rect">
            <a:avLst/>
          </a:prstGeom>
        </p:spPr>
      </p:pic>
    </p:spTree>
    <p:extLst>
      <p:ext uri="{BB962C8B-B14F-4D97-AF65-F5344CB8AC3E}">
        <p14:creationId xmlns:p14="http://schemas.microsoft.com/office/powerpoint/2010/main" val="38440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3200" b="1"/>
              <a:t>Verantwortung übernehmen</a:t>
            </a:r>
          </a:p>
        </p:txBody>
      </p:sp>
      <p:sp>
        <p:nvSpPr>
          <p:cNvPr id="9" name="Inhaltsplatzhalter 2"/>
          <p:cNvSpPr txBox="1">
            <a:spLocks/>
          </p:cNvSpPr>
          <p:nvPr/>
        </p:nvSpPr>
        <p:spPr>
          <a:xfrm>
            <a:off x="971600" y="2564904"/>
            <a:ext cx="7200800" cy="388843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de-DE" sz="2000"/>
          </a:p>
        </p:txBody>
      </p:sp>
      <p:pic>
        <p:nvPicPr>
          <p:cNvPr id="10" name="Bild 17" descr="zsl_praesentation_linie_v_c.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5" name="Grafik 4">
            <a:extLst>
              <a:ext uri="{FF2B5EF4-FFF2-40B4-BE49-F238E27FC236}">
                <a16:creationId xmlns:a16="http://schemas.microsoft.com/office/drawing/2014/main" id="{BB6B40BD-B619-49B9-8FE9-20C842CAC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65609" y="2621261"/>
            <a:ext cx="6212781" cy="3662063"/>
          </a:xfrm>
          <a:prstGeom prst="rect">
            <a:avLst/>
          </a:prstGeom>
        </p:spPr>
      </p:pic>
      <p:pic>
        <p:nvPicPr>
          <p:cNvPr id="12" name="Grafik 11">
            <a:extLst>
              <a:ext uri="{FF2B5EF4-FFF2-40B4-BE49-F238E27FC236}">
                <a16:creationId xmlns:a16="http://schemas.microsoft.com/office/drawing/2014/main" id="{97F26601-6BFF-44D1-81E1-8BB605B10ECE}"/>
              </a:ext>
            </a:extLst>
          </p:cNvPr>
          <p:cNvPicPr>
            <a:picLocks noChangeAspect="1"/>
          </p:cNvPicPr>
          <p:nvPr/>
        </p:nvPicPr>
        <p:blipFill>
          <a:blip r:embed="rId5"/>
          <a:stretch>
            <a:fillRect/>
          </a:stretch>
        </p:blipFill>
        <p:spPr>
          <a:xfrm>
            <a:off x="0" y="-4490"/>
            <a:ext cx="2633472" cy="1420368"/>
          </a:xfrm>
          <a:prstGeom prst="rect">
            <a:avLst/>
          </a:prstGeom>
        </p:spPr>
      </p:pic>
    </p:spTree>
    <p:extLst>
      <p:ext uri="{BB962C8B-B14F-4D97-AF65-F5344CB8AC3E}">
        <p14:creationId xmlns:p14="http://schemas.microsoft.com/office/powerpoint/2010/main" val="755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3200" b="1"/>
              <a:t>Eltern können…</a:t>
            </a:r>
          </a:p>
        </p:txBody>
      </p:sp>
      <p:sp>
        <p:nvSpPr>
          <p:cNvPr id="9" name="Inhaltsplatzhalter 2"/>
          <p:cNvSpPr txBox="1">
            <a:spLocks/>
          </p:cNvSpPr>
          <p:nvPr/>
        </p:nvSpPr>
        <p:spPr>
          <a:xfrm>
            <a:off x="971600" y="2564904"/>
            <a:ext cx="7200800" cy="388843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de-DE" sz="2000"/>
          </a:p>
        </p:txBody>
      </p:sp>
      <p:pic>
        <p:nvPicPr>
          <p:cNvPr id="10" name="Bild 17" descr="zsl_praesentation_linie_v_c.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7" name="Bild 1">
            <a:extLst>
              <a:ext uri="{FF2B5EF4-FFF2-40B4-BE49-F238E27FC236}">
                <a16:creationId xmlns:a16="http://schemas.microsoft.com/office/drawing/2014/main" id="{63E34519-AFFA-4074-9BC5-9D5BDFCA2B9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419872" y="4898966"/>
            <a:ext cx="5372100" cy="1511300"/>
          </a:xfrm>
          <a:prstGeom prst="rect">
            <a:avLst/>
          </a:prstGeom>
          <a:noFill/>
          <a:ln>
            <a:noFill/>
          </a:ln>
        </p:spPr>
      </p:pic>
      <p:pic>
        <p:nvPicPr>
          <p:cNvPr id="12" name="Bild 1">
            <a:extLst>
              <a:ext uri="{FF2B5EF4-FFF2-40B4-BE49-F238E27FC236}">
                <a16:creationId xmlns:a16="http://schemas.microsoft.com/office/drawing/2014/main" id="{39123521-D6BA-4E16-84CD-F5B5F0DBDD9C}"/>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7544" y="2122269"/>
            <a:ext cx="3634224" cy="2613461"/>
          </a:xfrm>
          <a:prstGeom prst="rect">
            <a:avLst/>
          </a:prstGeom>
          <a:noFill/>
          <a:ln>
            <a:noFill/>
          </a:ln>
        </p:spPr>
      </p:pic>
      <p:sp>
        <p:nvSpPr>
          <p:cNvPr id="2" name="Textfeld 1">
            <a:extLst>
              <a:ext uri="{FF2B5EF4-FFF2-40B4-BE49-F238E27FC236}">
                <a16:creationId xmlns:a16="http://schemas.microsoft.com/office/drawing/2014/main" id="{3A3A40FE-6AD4-473F-980F-C48A7914099D}"/>
              </a:ext>
            </a:extLst>
          </p:cNvPr>
          <p:cNvSpPr txBox="1"/>
          <p:nvPr/>
        </p:nvSpPr>
        <p:spPr>
          <a:xfrm>
            <a:off x="5148064" y="3887490"/>
            <a:ext cx="3024336" cy="584775"/>
          </a:xfrm>
          <a:prstGeom prst="rect">
            <a:avLst/>
          </a:prstGeom>
          <a:noFill/>
        </p:spPr>
        <p:txBody>
          <a:bodyPr wrap="square" rtlCol="0">
            <a:spAutoFit/>
          </a:bodyPr>
          <a:lstStyle/>
          <a:p>
            <a:r>
              <a:rPr lang="de-DE" sz="3200" b="1">
                <a:latin typeface="+mj-lt"/>
              </a:rPr>
              <a:t>Unterstützen</a:t>
            </a:r>
            <a:endParaRPr lang="de-CH" sz="3200" b="1">
              <a:latin typeface="+mj-lt"/>
            </a:endParaRPr>
          </a:p>
        </p:txBody>
      </p:sp>
      <p:sp>
        <p:nvSpPr>
          <p:cNvPr id="13" name="Textfeld 12">
            <a:extLst>
              <a:ext uri="{FF2B5EF4-FFF2-40B4-BE49-F238E27FC236}">
                <a16:creationId xmlns:a16="http://schemas.microsoft.com/office/drawing/2014/main" id="{27843765-88F0-43B3-BF53-4544B9DD9BDA}"/>
              </a:ext>
            </a:extLst>
          </p:cNvPr>
          <p:cNvSpPr txBox="1"/>
          <p:nvPr/>
        </p:nvSpPr>
        <p:spPr>
          <a:xfrm>
            <a:off x="443880" y="4967369"/>
            <a:ext cx="3024336" cy="584775"/>
          </a:xfrm>
          <a:prstGeom prst="rect">
            <a:avLst/>
          </a:prstGeom>
          <a:noFill/>
        </p:spPr>
        <p:txBody>
          <a:bodyPr wrap="square" rtlCol="0">
            <a:spAutoFit/>
          </a:bodyPr>
          <a:lstStyle/>
          <a:p>
            <a:r>
              <a:rPr lang="de-DE" sz="3200" b="1">
                <a:latin typeface="+mj-lt"/>
              </a:rPr>
              <a:t>Fördern</a:t>
            </a:r>
            <a:endParaRPr lang="de-CH" sz="3200" b="1">
              <a:latin typeface="+mj-lt"/>
            </a:endParaRPr>
          </a:p>
        </p:txBody>
      </p:sp>
      <p:pic>
        <p:nvPicPr>
          <p:cNvPr id="14" name="Grafik 13">
            <a:extLst>
              <a:ext uri="{FF2B5EF4-FFF2-40B4-BE49-F238E27FC236}">
                <a16:creationId xmlns:a16="http://schemas.microsoft.com/office/drawing/2014/main" id="{EE062EDB-75C6-49C5-BFC9-32590EB062A5}"/>
              </a:ext>
            </a:extLst>
          </p:cNvPr>
          <p:cNvPicPr>
            <a:picLocks noChangeAspect="1"/>
          </p:cNvPicPr>
          <p:nvPr/>
        </p:nvPicPr>
        <p:blipFill>
          <a:blip r:embed="rId6"/>
          <a:stretch>
            <a:fillRect/>
          </a:stretch>
        </p:blipFill>
        <p:spPr>
          <a:xfrm>
            <a:off x="0" y="-4490"/>
            <a:ext cx="2633472" cy="1420368"/>
          </a:xfrm>
          <a:prstGeom prst="rect">
            <a:avLst/>
          </a:prstGeom>
        </p:spPr>
      </p:pic>
      <p:pic>
        <p:nvPicPr>
          <p:cNvPr id="4" name="Grafik 3">
            <a:extLst>
              <a:ext uri="{FF2B5EF4-FFF2-40B4-BE49-F238E27FC236}">
                <a16:creationId xmlns:a16="http://schemas.microsoft.com/office/drawing/2014/main" id="{F426E3D8-0251-4331-8674-F74801529E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60232" y="1874979"/>
            <a:ext cx="1913846" cy="1913846"/>
          </a:xfrm>
          <a:prstGeom prst="rect">
            <a:avLst/>
          </a:prstGeom>
        </p:spPr>
      </p:pic>
    </p:spTree>
    <p:extLst>
      <p:ext uri="{BB962C8B-B14F-4D97-AF65-F5344CB8AC3E}">
        <p14:creationId xmlns:p14="http://schemas.microsoft.com/office/powerpoint/2010/main" val="8737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1"/>
          <p:cNvSpPr txBox="1">
            <a:spLocks/>
          </p:cNvSpPr>
          <p:nvPr/>
        </p:nvSpPr>
        <p:spPr>
          <a:xfrm>
            <a:off x="-1620688" y="237390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3200" b="1"/>
              <a:t>Homepage ZSL</a:t>
            </a:r>
            <a:endParaRPr lang="de-CH" sz="3200" b="1"/>
          </a:p>
        </p:txBody>
      </p:sp>
      <p:pic>
        <p:nvPicPr>
          <p:cNvPr id="10" name="Bild 17" descr="zsl_praesentation_linie_v_c.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7" name="Grafik 6">
            <a:extLst>
              <a:ext uri="{FF2B5EF4-FFF2-40B4-BE49-F238E27FC236}">
                <a16:creationId xmlns:a16="http://schemas.microsoft.com/office/drawing/2014/main" id="{C2E3878B-C7C8-437D-8889-585BD601E6EE}"/>
              </a:ext>
            </a:extLst>
          </p:cNvPr>
          <p:cNvPicPr>
            <a:picLocks noChangeAspect="1"/>
          </p:cNvPicPr>
          <p:nvPr/>
        </p:nvPicPr>
        <p:blipFill>
          <a:blip r:embed="rId3"/>
          <a:stretch>
            <a:fillRect/>
          </a:stretch>
        </p:blipFill>
        <p:spPr>
          <a:xfrm>
            <a:off x="2637" y="10795"/>
            <a:ext cx="2635758" cy="1413510"/>
          </a:xfrm>
          <a:prstGeom prst="rect">
            <a:avLst/>
          </a:prstGeom>
        </p:spPr>
      </p:pic>
      <p:pic>
        <p:nvPicPr>
          <p:cNvPr id="3" name="Grafik 2">
            <a:extLst>
              <a:ext uri="{FF2B5EF4-FFF2-40B4-BE49-F238E27FC236}">
                <a16:creationId xmlns:a16="http://schemas.microsoft.com/office/drawing/2014/main" id="{82161FD0-06AD-5C33-8BA6-1B79C1578D42}"/>
              </a:ext>
            </a:extLst>
          </p:cNvPr>
          <p:cNvPicPr>
            <a:picLocks noChangeAspect="1"/>
          </p:cNvPicPr>
          <p:nvPr/>
        </p:nvPicPr>
        <p:blipFill>
          <a:blip r:embed="rId4"/>
          <a:stretch>
            <a:fillRect/>
          </a:stretch>
        </p:blipFill>
        <p:spPr>
          <a:xfrm>
            <a:off x="4190982" y="1008835"/>
            <a:ext cx="4519707" cy="5274489"/>
          </a:xfrm>
          <a:prstGeom prst="rect">
            <a:avLst/>
          </a:prstGeom>
        </p:spPr>
      </p:pic>
    </p:spTree>
    <p:extLst>
      <p:ext uri="{BB962C8B-B14F-4D97-AF65-F5344CB8AC3E}">
        <p14:creationId xmlns:p14="http://schemas.microsoft.com/office/powerpoint/2010/main" val="429391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67"/>
          <p:cNvGraphicFramePr>
            <a:graphicFrameLocks noGrp="1"/>
          </p:cNvGraphicFramePr>
          <p:nvPr/>
        </p:nvGraphicFramePr>
        <p:xfrm>
          <a:off x="457200" y="2327879"/>
          <a:ext cx="8497888" cy="4197465"/>
        </p:xfrm>
        <a:graphic>
          <a:graphicData uri="http://schemas.openxmlformats.org/drawingml/2006/table">
            <a:tbl>
              <a:tblPr/>
              <a:tblGrid>
                <a:gridCol w="866775">
                  <a:extLst>
                    <a:ext uri="{9D8B030D-6E8A-4147-A177-3AD203B41FA5}">
                      <a16:colId xmlns:a16="http://schemas.microsoft.com/office/drawing/2014/main" val="20000"/>
                    </a:ext>
                  </a:extLst>
                </a:gridCol>
                <a:gridCol w="1906588">
                  <a:extLst>
                    <a:ext uri="{9D8B030D-6E8A-4147-A177-3AD203B41FA5}">
                      <a16:colId xmlns:a16="http://schemas.microsoft.com/office/drawing/2014/main" val="20001"/>
                    </a:ext>
                  </a:extLst>
                </a:gridCol>
                <a:gridCol w="468312">
                  <a:extLst>
                    <a:ext uri="{9D8B030D-6E8A-4147-A177-3AD203B41FA5}">
                      <a16:colId xmlns:a16="http://schemas.microsoft.com/office/drawing/2014/main" val="20002"/>
                    </a:ext>
                  </a:extLst>
                </a:gridCol>
                <a:gridCol w="3384550">
                  <a:extLst>
                    <a:ext uri="{9D8B030D-6E8A-4147-A177-3AD203B41FA5}">
                      <a16:colId xmlns:a16="http://schemas.microsoft.com/office/drawing/2014/main" val="20003"/>
                    </a:ext>
                  </a:extLst>
                </a:gridCol>
                <a:gridCol w="1871663">
                  <a:extLst>
                    <a:ext uri="{9D8B030D-6E8A-4147-A177-3AD203B41FA5}">
                      <a16:colId xmlns:a16="http://schemas.microsoft.com/office/drawing/2014/main" val="20004"/>
                    </a:ext>
                  </a:extLst>
                </a:gridCol>
              </a:tblGrid>
              <a:tr h="457503">
                <a:tc gridSpan="5">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de-DE" sz="2400" b="1"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Schultypen der Sekundarstufe I</a:t>
                      </a:r>
                      <a:endParaRPr kumimoji="0" lang="de-DE" altLang="de-DE" sz="2400" b="1"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08" marB="4570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00"/>
                  </a:ext>
                </a:extLst>
              </a:tr>
              <a:tr h="72049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de-DE" sz="1600" b="1"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Schul-jahr</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de-DE" sz="1600" b="1"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Berufslehre / Weiterführende Schulen / Gymnasium</a:t>
                      </a:r>
                      <a:endParaRPr kumimoji="0" lang="de-DE"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08" marB="45708" horzOverflow="overflow">
                    <a:lnL>
                      <a:noFill/>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01"/>
                  </a:ext>
                </a:extLst>
              </a:tr>
              <a:tr h="3354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9</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92D050"/>
                    </a:solidFill>
                  </a:tcPr>
                </a:tc>
                <a:tc hMerge="1">
                  <a:txBody>
                    <a:bodyPr/>
                    <a:lstStyle/>
                    <a:p>
                      <a:endParaRPr lang="de-CH"/>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66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D99694"/>
                    </a:solidFill>
                  </a:tcPr>
                </a:tc>
                <a:extLst>
                  <a:ext uri="{0D108BD9-81ED-4DB2-BD59-A6C34878D82A}">
                    <a16:rowId xmlns:a16="http://schemas.microsoft.com/office/drawing/2014/main" val="10002"/>
                  </a:ext>
                </a:extLst>
              </a:tr>
              <a:tr h="3354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8</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Sekundarschule B</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92D050"/>
                    </a:solidFill>
                  </a:tcPr>
                </a:tc>
                <a:tc hMerge="1">
                  <a:txBody>
                    <a:bodyPr/>
                    <a:lstStyle/>
                    <a:p>
                      <a:endParaRPr lang="de-CH"/>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Sekundarschule E</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66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Sekundarschule P</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D99694"/>
                    </a:solidFill>
                  </a:tcPr>
                </a:tc>
                <a:extLst>
                  <a:ext uri="{0D108BD9-81ED-4DB2-BD59-A6C34878D82A}">
                    <a16:rowId xmlns:a16="http://schemas.microsoft.com/office/drawing/2014/main" val="10003"/>
                  </a:ext>
                </a:extLst>
              </a:tr>
              <a:tr h="3354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7</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de-CH"/>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D99694"/>
                    </a:solidFill>
                  </a:tcPr>
                </a:tc>
                <a:extLst>
                  <a:ext uri="{0D108BD9-81ED-4DB2-BD59-A6C34878D82A}">
                    <a16:rowId xmlns:a16="http://schemas.microsoft.com/office/drawing/2014/main" val="10004"/>
                  </a:ext>
                </a:extLst>
              </a:tr>
              <a:tr h="3354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6</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tc hMerge="1">
                  <a:txBody>
                    <a:bodyPr/>
                    <a:lstStyle/>
                    <a:p>
                      <a:endParaRPr lang="de-CH"/>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extLst>
                  <a:ext uri="{0D108BD9-81ED-4DB2-BD59-A6C34878D82A}">
                    <a16:rowId xmlns:a16="http://schemas.microsoft.com/office/drawing/2014/main" val="10005"/>
                  </a:ext>
                </a:extLst>
              </a:tr>
              <a:tr h="3354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5</a:t>
                      </a:r>
                    </a:p>
                  </a:txBody>
                  <a:tcPr marT="45708" marB="4570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00"/>
                    </a:solidFill>
                  </a:tcPr>
                </a:tc>
                <a:tc hMerge="1">
                  <a:txBody>
                    <a:bodyPr/>
                    <a:lstStyle/>
                    <a:p>
                      <a:endParaRPr lang="de-CH"/>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a:noFill/>
                    </a:lnR>
                    <a:lnT>
                      <a:noFill/>
                    </a:lnT>
                    <a:lnB>
                      <a:noFill/>
                    </a:lnB>
                    <a:lnTlToBr>
                      <a:noFill/>
                    </a:lnTlToBr>
                    <a:lnBlToTr>
                      <a:noFill/>
                    </a:lnBlToTr>
                    <a:solidFill>
                      <a:srgbClr val="FFFF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extLst>
                  <a:ext uri="{0D108BD9-81ED-4DB2-BD59-A6C34878D82A}">
                    <a16:rowId xmlns:a16="http://schemas.microsoft.com/office/drawing/2014/main" val="10006"/>
                  </a:ext>
                </a:extLst>
              </a:tr>
              <a:tr h="3354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4</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00"/>
                    </a:solidFill>
                  </a:tcPr>
                </a:tc>
                <a:tc hMerge="1">
                  <a:txBody>
                    <a:bodyPr/>
                    <a:lstStyle/>
                    <a:p>
                      <a:endParaRPr lang="de-CH"/>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a:noFill/>
                    </a:lnR>
                    <a:lnT>
                      <a:noFill/>
                    </a:lnT>
                    <a:lnB>
                      <a:noFill/>
                    </a:lnB>
                    <a:lnTlToBr>
                      <a:noFill/>
                    </a:lnTlToBr>
                    <a:lnBlToTr>
                      <a:noFill/>
                    </a:lnBlToTr>
                    <a:solidFill>
                      <a:srgbClr val="FFFF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extLst>
                  <a:ext uri="{0D108BD9-81ED-4DB2-BD59-A6C34878D82A}">
                    <a16:rowId xmlns:a16="http://schemas.microsoft.com/office/drawing/2014/main" val="10007"/>
                  </a:ext>
                </a:extLst>
              </a:tr>
              <a:tr h="3354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00"/>
                    </a:solidFill>
                  </a:tcPr>
                </a:tc>
                <a:tc hMerge="1">
                  <a:txBody>
                    <a:bodyPr/>
                    <a:lstStyle/>
                    <a:p>
                      <a:endParaRPr lang="de-CH"/>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Primarschule</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a:noFill/>
                    </a:lnR>
                    <a:lnT>
                      <a:noFill/>
                    </a:lnT>
                    <a:lnB>
                      <a:noFill/>
                    </a:lnB>
                    <a:lnTlToBr>
                      <a:noFill/>
                    </a:lnTlToBr>
                    <a:lnBlToTr>
                      <a:noFill/>
                    </a:lnBlToTr>
                    <a:solidFill>
                      <a:srgbClr val="FFFF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extLst>
                  <a:ext uri="{0D108BD9-81ED-4DB2-BD59-A6C34878D82A}">
                    <a16:rowId xmlns:a16="http://schemas.microsoft.com/office/drawing/2014/main" val="10008"/>
                  </a:ext>
                </a:extLst>
              </a:tr>
              <a:tr h="3354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00"/>
                    </a:solidFill>
                  </a:tcPr>
                </a:tc>
                <a:tc hMerge="1">
                  <a:txBody>
                    <a:bodyPr/>
                    <a:lstStyle/>
                    <a:p>
                      <a:endParaRPr lang="de-CH"/>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a:noFill/>
                    </a:lnR>
                    <a:lnT>
                      <a:noFill/>
                    </a:lnT>
                    <a:lnB>
                      <a:noFill/>
                    </a:lnB>
                    <a:lnTlToBr>
                      <a:noFill/>
                    </a:lnTlToBr>
                    <a:lnBlToTr>
                      <a:noFill/>
                    </a:lnBlToTr>
                    <a:solidFill>
                      <a:srgbClr val="FFFF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extLst>
                  <a:ext uri="{0D108BD9-81ED-4DB2-BD59-A6C34878D82A}">
                    <a16:rowId xmlns:a16="http://schemas.microsoft.com/office/drawing/2014/main" val="10009"/>
                  </a:ext>
                </a:extLst>
              </a:tr>
              <a:tr h="3354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a:t>
                      </a: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de-CH"/>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DE" sz="16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08" marB="45708"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0"/>
                  </a:ext>
                </a:extLst>
              </a:tr>
            </a:tbl>
          </a:graphicData>
        </a:graphic>
      </p:graphicFrame>
      <p:pic>
        <p:nvPicPr>
          <p:cNvPr id="6" name="Bild 17" descr="zsl_praesentation_linie_v_c.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sp>
        <p:nvSpPr>
          <p:cNvPr id="7"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2800" b="1"/>
              <a:t>Information über die Schultypen am OZL</a:t>
            </a:r>
            <a:endParaRPr lang="de-CH" sz="2800" b="1"/>
          </a:p>
        </p:txBody>
      </p:sp>
      <p:pic>
        <p:nvPicPr>
          <p:cNvPr id="9" name="Grafik 8">
            <a:extLst>
              <a:ext uri="{FF2B5EF4-FFF2-40B4-BE49-F238E27FC236}">
                <a16:creationId xmlns:a16="http://schemas.microsoft.com/office/drawing/2014/main" id="{0CAD070E-7FB7-4F79-86EA-53AF647933D7}"/>
              </a:ext>
            </a:extLst>
          </p:cNvPr>
          <p:cNvPicPr>
            <a:picLocks noChangeAspect="1"/>
          </p:cNvPicPr>
          <p:nvPr/>
        </p:nvPicPr>
        <p:blipFill>
          <a:blip r:embed="rId3"/>
          <a:stretch>
            <a:fillRect/>
          </a:stretch>
        </p:blipFill>
        <p:spPr>
          <a:xfrm>
            <a:off x="0" y="-4490"/>
            <a:ext cx="2633472" cy="1420368"/>
          </a:xfrm>
          <a:prstGeom prst="rect">
            <a:avLst/>
          </a:prstGeom>
        </p:spPr>
      </p:pic>
    </p:spTree>
    <p:extLst>
      <p:ext uri="{BB962C8B-B14F-4D97-AF65-F5344CB8AC3E}">
        <p14:creationId xmlns:p14="http://schemas.microsoft.com/office/powerpoint/2010/main" val="97503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17" descr="zsl_praesentation_linie_v_c.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sp>
        <p:nvSpPr>
          <p:cNvPr id="7" name="Titel 1"/>
          <p:cNvSpPr txBox="1">
            <a:spLocks/>
          </p:cNvSpPr>
          <p:nvPr/>
        </p:nvSpPr>
        <p:spPr>
          <a:xfrm>
            <a:off x="971600" y="1526903"/>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2800" b="1" dirty="0"/>
              <a:t>Wo werden die Schultypen vorgestellt?</a:t>
            </a:r>
            <a:endParaRPr lang="de-CH" sz="2800" b="1" dirty="0"/>
          </a:p>
        </p:txBody>
      </p:sp>
      <p:pic>
        <p:nvPicPr>
          <p:cNvPr id="9" name="Grafik 8">
            <a:extLst>
              <a:ext uri="{FF2B5EF4-FFF2-40B4-BE49-F238E27FC236}">
                <a16:creationId xmlns:a16="http://schemas.microsoft.com/office/drawing/2014/main" id="{0CAD070E-7FB7-4F79-86EA-53AF647933D7}"/>
              </a:ext>
            </a:extLst>
          </p:cNvPr>
          <p:cNvPicPr>
            <a:picLocks noChangeAspect="1"/>
          </p:cNvPicPr>
          <p:nvPr/>
        </p:nvPicPr>
        <p:blipFill>
          <a:blip r:embed="rId3"/>
          <a:stretch>
            <a:fillRect/>
          </a:stretch>
        </p:blipFill>
        <p:spPr>
          <a:xfrm>
            <a:off x="0" y="-4490"/>
            <a:ext cx="2633472" cy="1420368"/>
          </a:xfrm>
          <a:prstGeom prst="rect">
            <a:avLst/>
          </a:prstGeom>
        </p:spPr>
      </p:pic>
      <p:sp>
        <p:nvSpPr>
          <p:cNvPr id="4" name="Textfeld 3">
            <a:extLst>
              <a:ext uri="{FF2B5EF4-FFF2-40B4-BE49-F238E27FC236}">
                <a16:creationId xmlns:a16="http://schemas.microsoft.com/office/drawing/2014/main" id="{4CF62C83-B8C3-A372-59CE-BD6F6F12F218}"/>
              </a:ext>
            </a:extLst>
          </p:cNvPr>
          <p:cNvSpPr txBox="1"/>
          <p:nvPr/>
        </p:nvSpPr>
        <p:spPr>
          <a:xfrm>
            <a:off x="971600" y="2178077"/>
            <a:ext cx="7471756" cy="4524315"/>
          </a:xfrm>
          <a:prstGeom prst="rect">
            <a:avLst/>
          </a:prstGeom>
          <a:noFill/>
        </p:spPr>
        <p:txBody>
          <a:bodyPr wrap="square" rtlCol="0">
            <a:spAutoFit/>
          </a:bodyPr>
          <a:lstStyle/>
          <a:p>
            <a:r>
              <a:rPr lang="de-CH" b="1" dirty="0">
                <a:solidFill>
                  <a:srgbClr val="FF0000"/>
                </a:solidFill>
              </a:rPr>
              <a:t>Sek B</a:t>
            </a:r>
            <a:r>
              <a:rPr lang="de-CH" dirty="0"/>
              <a:t>:</a:t>
            </a:r>
            <a:r>
              <a:rPr lang="de-CH" i="1" dirty="0"/>
              <a:t>	Stefan Rychen und Andrea Rubin</a:t>
            </a:r>
          </a:p>
          <a:p>
            <a:r>
              <a:rPr lang="de-CH" b="1" i="1" dirty="0"/>
              <a:t>		</a:t>
            </a:r>
            <a:r>
              <a:rPr lang="de-CH" b="1" dirty="0"/>
              <a:t>Zimmer 111 (Altbau, 1. Stock)</a:t>
            </a:r>
            <a:endParaRPr lang="de-CH" dirty="0"/>
          </a:p>
          <a:p>
            <a:endParaRPr lang="de-CH" b="1" dirty="0"/>
          </a:p>
          <a:p>
            <a:r>
              <a:rPr lang="de-CH" b="1" dirty="0">
                <a:solidFill>
                  <a:srgbClr val="00B050"/>
                </a:solidFill>
              </a:rPr>
              <a:t>Sek E</a:t>
            </a:r>
            <a:r>
              <a:rPr lang="de-CH" b="1" dirty="0"/>
              <a:t>: 	</a:t>
            </a:r>
            <a:r>
              <a:rPr lang="de-CH" i="1" dirty="0"/>
              <a:t>Romina Celozzi und Maurizio Fieramosca</a:t>
            </a:r>
          </a:p>
          <a:p>
            <a:r>
              <a:rPr lang="de-CH" b="1" dirty="0"/>
              <a:t>		Foyer</a:t>
            </a:r>
          </a:p>
          <a:p>
            <a:endParaRPr lang="de-CH" i="1" dirty="0"/>
          </a:p>
          <a:p>
            <a:r>
              <a:rPr lang="de-CH" b="1" dirty="0">
                <a:solidFill>
                  <a:srgbClr val="0070C0"/>
                </a:solidFill>
              </a:rPr>
              <a:t>Sek P</a:t>
            </a:r>
            <a:r>
              <a:rPr lang="de-CH" dirty="0"/>
              <a:t>: 	</a:t>
            </a:r>
            <a:r>
              <a:rPr lang="de-CH" i="1" dirty="0"/>
              <a:t>Sabrina Schmutz und </a:t>
            </a:r>
            <a:r>
              <a:rPr lang="de-CH" i="1"/>
              <a:t>Nicole Wyss</a:t>
            </a:r>
            <a:endParaRPr lang="de-CH" i="1" dirty="0"/>
          </a:p>
          <a:p>
            <a:r>
              <a:rPr lang="de-CH" b="1" dirty="0"/>
              <a:t>		Zimmer 216 (Altbau, 2. Stock)</a:t>
            </a:r>
            <a:endParaRPr lang="de-CH" dirty="0"/>
          </a:p>
          <a:p>
            <a:endParaRPr lang="de-CH" dirty="0"/>
          </a:p>
          <a:p>
            <a:r>
              <a:rPr lang="de-CH" dirty="0"/>
              <a:t>1. Durchgang: 	</a:t>
            </a:r>
            <a:r>
              <a:rPr lang="de-CH" b="1" dirty="0"/>
              <a:t>19:30 - 20:00 Uhr</a:t>
            </a:r>
          </a:p>
          <a:p>
            <a:endParaRPr lang="de-CH" b="1" dirty="0"/>
          </a:p>
          <a:p>
            <a:r>
              <a:rPr lang="de-CH" dirty="0"/>
              <a:t>2. Durchgang: 	</a:t>
            </a:r>
            <a:r>
              <a:rPr lang="de-CH" b="1" dirty="0"/>
              <a:t>20:00 - 20:30 Uhr</a:t>
            </a:r>
          </a:p>
          <a:p>
            <a:endParaRPr lang="de-CH" dirty="0"/>
          </a:p>
          <a:p>
            <a:r>
              <a:rPr lang="de-CH" b="1" dirty="0"/>
              <a:t>20:30 - 20:45 Uhr</a:t>
            </a:r>
            <a:r>
              <a:rPr lang="de-CH" dirty="0"/>
              <a:t>: Verabschiedung im Foyer</a:t>
            </a:r>
            <a:br>
              <a:rPr lang="de-CH" dirty="0"/>
            </a:br>
            <a:endParaRPr lang="de-CH" dirty="0"/>
          </a:p>
          <a:p>
            <a:endParaRPr lang="de-DE" dirty="0"/>
          </a:p>
        </p:txBody>
      </p:sp>
    </p:spTree>
    <p:extLst>
      <p:ext uri="{BB962C8B-B14F-4D97-AF65-F5344CB8AC3E}">
        <p14:creationId xmlns:p14="http://schemas.microsoft.com/office/powerpoint/2010/main" val="37848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additive="base">
                                        <p:cTn id="4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 calcmode="lin" valueType="num">
                                      <p:cBhvr additive="base">
                                        <p:cTn id="5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17" descr="zsl_praesentation_linie_v_c.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sp>
        <p:nvSpPr>
          <p:cNvPr id="7" name="Titel 1"/>
          <p:cNvSpPr txBox="1">
            <a:spLocks/>
          </p:cNvSpPr>
          <p:nvPr/>
        </p:nvSpPr>
        <p:spPr>
          <a:xfrm>
            <a:off x="971600" y="1637928"/>
            <a:ext cx="7200800" cy="710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de-DE" sz="2800" b="1"/>
              <a:t>Gibt es noch Fragen?</a:t>
            </a:r>
            <a:endParaRPr lang="de-CH" sz="2800" b="1"/>
          </a:p>
        </p:txBody>
      </p:sp>
      <p:pic>
        <p:nvPicPr>
          <p:cNvPr id="9" name="Grafik 8">
            <a:extLst>
              <a:ext uri="{FF2B5EF4-FFF2-40B4-BE49-F238E27FC236}">
                <a16:creationId xmlns:a16="http://schemas.microsoft.com/office/drawing/2014/main" id="{0CAD070E-7FB7-4F79-86EA-53AF647933D7}"/>
              </a:ext>
            </a:extLst>
          </p:cNvPr>
          <p:cNvPicPr>
            <a:picLocks noChangeAspect="1"/>
          </p:cNvPicPr>
          <p:nvPr/>
        </p:nvPicPr>
        <p:blipFill>
          <a:blip r:embed="rId3"/>
          <a:stretch>
            <a:fillRect/>
          </a:stretch>
        </p:blipFill>
        <p:spPr>
          <a:xfrm>
            <a:off x="0" y="-4490"/>
            <a:ext cx="2633472" cy="1420368"/>
          </a:xfrm>
          <a:prstGeom prst="rect">
            <a:avLst/>
          </a:prstGeom>
        </p:spPr>
      </p:pic>
      <p:pic>
        <p:nvPicPr>
          <p:cNvPr id="3" name="Grafik 2">
            <a:extLst>
              <a:ext uri="{FF2B5EF4-FFF2-40B4-BE49-F238E27FC236}">
                <a16:creationId xmlns:a16="http://schemas.microsoft.com/office/drawing/2014/main" id="{8FC22902-AEB7-4C7B-A9A0-FC0B01C965B9}"/>
              </a:ext>
            </a:extLst>
          </p:cNvPr>
          <p:cNvPicPr>
            <a:picLocks noChangeAspect="1"/>
          </p:cNvPicPr>
          <p:nvPr/>
        </p:nvPicPr>
        <p:blipFill>
          <a:blip r:embed="rId4"/>
          <a:stretch>
            <a:fillRect/>
          </a:stretch>
        </p:blipFill>
        <p:spPr>
          <a:xfrm>
            <a:off x="2614468" y="2348880"/>
            <a:ext cx="3915064" cy="3028634"/>
          </a:xfrm>
          <a:prstGeom prst="rect">
            <a:avLst/>
          </a:prstGeom>
        </p:spPr>
      </p:pic>
      <p:sp>
        <p:nvSpPr>
          <p:cNvPr id="5" name="Textfeld 4">
            <a:extLst>
              <a:ext uri="{FF2B5EF4-FFF2-40B4-BE49-F238E27FC236}">
                <a16:creationId xmlns:a16="http://schemas.microsoft.com/office/drawing/2014/main" id="{09807F49-5229-3FA6-C346-8B0ECBBF3835}"/>
              </a:ext>
            </a:extLst>
          </p:cNvPr>
          <p:cNvSpPr txBox="1"/>
          <p:nvPr/>
        </p:nvSpPr>
        <p:spPr>
          <a:xfrm>
            <a:off x="0" y="5719134"/>
            <a:ext cx="9144000" cy="584775"/>
          </a:xfrm>
          <a:prstGeom prst="rect">
            <a:avLst/>
          </a:prstGeom>
          <a:noFill/>
        </p:spPr>
        <p:txBody>
          <a:bodyPr wrap="square" rtlCol="0">
            <a:spAutoFit/>
          </a:bodyPr>
          <a:lstStyle/>
          <a:p>
            <a:pPr algn="ctr"/>
            <a:r>
              <a:rPr lang="de-DE" sz="3200" b="1"/>
              <a:t>Herzlichen Dank für Ihre Aufmerksamkeit!</a:t>
            </a:r>
          </a:p>
        </p:txBody>
      </p:sp>
    </p:spTree>
    <p:extLst>
      <p:ext uri="{BB962C8B-B14F-4D97-AF65-F5344CB8AC3E}">
        <p14:creationId xmlns:p14="http://schemas.microsoft.com/office/powerpoint/2010/main" val="398570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028"/>
          <p:cNvGrpSpPr>
            <a:grpSpLocks/>
          </p:cNvGrpSpPr>
          <p:nvPr/>
        </p:nvGrpSpPr>
        <p:grpSpPr bwMode="auto">
          <a:xfrm>
            <a:off x="1336676" y="50800"/>
            <a:ext cx="7424737" cy="2073274"/>
            <a:chOff x="454" y="1361"/>
            <a:chExt cx="4780" cy="1589"/>
          </a:xfrm>
        </p:grpSpPr>
        <p:sp>
          <p:nvSpPr>
            <p:cNvPr id="23596" name="Rectangle 4"/>
            <p:cNvSpPr>
              <a:spLocks noChangeArrowheads="1"/>
            </p:cNvSpPr>
            <p:nvPr/>
          </p:nvSpPr>
          <p:spPr bwMode="auto">
            <a:xfrm>
              <a:off x="454" y="1361"/>
              <a:ext cx="4780" cy="1589"/>
            </a:xfrm>
            <a:prstGeom prst="rect">
              <a:avLst/>
            </a:prstGeom>
            <a:solidFill>
              <a:srgbClr val="FFFF00"/>
            </a:solidFill>
            <a:ln w="3175">
              <a:no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endParaRPr lang="de-DE" altLang="de-DE" sz="800" i="1" dirty="0">
                <a:latin typeface="Frutiger 55 Roman" charset="0"/>
              </a:endParaRPr>
            </a:p>
            <a:p>
              <a:pPr defTabSz="914400" eaLnBrk="1" hangingPunct="1"/>
              <a:endParaRPr lang="de-DE" altLang="de-DE" sz="700" i="1" dirty="0">
                <a:latin typeface="Arial" panose="020B0604020202020204" pitchFamily="34" charset="0"/>
              </a:endParaRPr>
            </a:p>
            <a:p>
              <a:pPr defTabSz="914400" eaLnBrk="1" hangingPunct="1"/>
              <a:endParaRPr lang="de-DE" altLang="de-DE" sz="700" b="1" i="1" dirty="0">
                <a:latin typeface="Arial" panose="020B0604020202020204" pitchFamily="34" charset="0"/>
              </a:endParaRPr>
            </a:p>
            <a:p>
              <a:pPr defTabSz="914400" eaLnBrk="1" hangingPunct="1"/>
              <a:endParaRPr lang="de-DE" altLang="de-DE" sz="700" dirty="0">
                <a:latin typeface="Arial" panose="020B0604020202020204" pitchFamily="34" charset="0"/>
              </a:endParaRPr>
            </a:p>
            <a:p>
              <a:pPr defTabSz="914400" eaLnBrk="1" hangingPunct="1"/>
              <a:endParaRPr lang="de-DE" altLang="de-DE" sz="200" dirty="0">
                <a:latin typeface="Arial" panose="020B0604020202020204" pitchFamily="34" charset="0"/>
              </a:endParaRPr>
            </a:p>
            <a:p>
              <a:pPr defTabSz="914400" eaLnBrk="1" hangingPunct="1"/>
              <a:r>
                <a:rPr lang="de-DE" altLang="de-DE" sz="800" dirty="0">
                  <a:latin typeface="Arial" panose="020B0604020202020204" pitchFamily="34" charset="0"/>
                </a:rPr>
                <a:t>Zu Beginn des 1. Semesters 2023</a:t>
              </a:r>
              <a:r>
                <a:rPr lang="de-DE" altLang="de-DE" sz="700" dirty="0">
                  <a:latin typeface="Arial" panose="020B0604020202020204" pitchFamily="34" charset="0"/>
                </a:rPr>
                <a:t> </a:t>
              </a:r>
            </a:p>
            <a:p>
              <a:pPr defTabSz="914400" eaLnBrk="1" hangingPunct="1"/>
              <a:endParaRPr lang="de-DE" altLang="de-DE" sz="700" b="1" i="1" dirty="0">
                <a:latin typeface="Arial" panose="020B0604020202020204" pitchFamily="34" charset="0"/>
              </a:endParaRPr>
            </a:p>
            <a:p>
              <a:pPr defTabSz="914400" eaLnBrk="1" hangingPunct="1"/>
              <a:endParaRPr lang="de-DE" altLang="de-DE" sz="700" b="1" i="1" dirty="0">
                <a:latin typeface="Arial" panose="020B0604020202020204" pitchFamily="34" charset="0"/>
              </a:endParaRPr>
            </a:p>
            <a:p>
              <a:pPr defTabSz="914400" eaLnBrk="1" hangingPunct="1"/>
              <a:endParaRPr lang="de-DE" altLang="de-DE" sz="700" b="1" i="1" dirty="0">
                <a:latin typeface="Arial" panose="020B0604020202020204" pitchFamily="34" charset="0"/>
              </a:endParaRPr>
            </a:p>
            <a:p>
              <a:pPr defTabSz="914400" eaLnBrk="1" hangingPunct="1"/>
              <a:endParaRPr lang="de-DE" altLang="de-DE" sz="700" b="1" i="1" dirty="0">
                <a:latin typeface="Arial" panose="020B0604020202020204" pitchFamily="34" charset="0"/>
              </a:endParaRPr>
            </a:p>
            <a:p>
              <a:pPr defTabSz="914400" eaLnBrk="1" hangingPunct="1"/>
              <a:r>
                <a:rPr lang="de-DE" altLang="de-DE" sz="800" dirty="0">
                  <a:latin typeface="Arial" panose="020B0604020202020204" pitchFamily="34" charset="0"/>
                </a:rPr>
                <a:t>Januar – März 2024</a:t>
              </a:r>
            </a:p>
            <a:p>
              <a:pPr defTabSz="914400" eaLnBrk="1" hangingPunct="1"/>
              <a:endParaRPr lang="de-DE" altLang="de-DE" sz="800" dirty="0">
                <a:latin typeface="Arial" panose="020B0604020202020204" pitchFamily="34" charset="0"/>
              </a:endParaRPr>
            </a:p>
            <a:p>
              <a:pPr defTabSz="914400" eaLnBrk="1" hangingPunct="1"/>
              <a:endParaRPr lang="de-DE" altLang="de-DE" sz="800" dirty="0">
                <a:latin typeface="Arial" panose="020B0604020202020204" pitchFamily="34" charset="0"/>
              </a:endParaRPr>
            </a:p>
            <a:p>
              <a:pPr defTabSz="914400" eaLnBrk="1" hangingPunct="1"/>
              <a:endParaRPr lang="de-DE" altLang="de-DE" sz="800" dirty="0">
                <a:latin typeface="Arial" panose="020B0604020202020204" pitchFamily="34" charset="0"/>
              </a:endParaRPr>
            </a:p>
            <a:p>
              <a:pPr defTabSz="914400" eaLnBrk="1" hangingPunct="1"/>
              <a:r>
                <a:rPr lang="de-DE" altLang="de-DE" sz="800" dirty="0">
                  <a:latin typeface="Arial" panose="020B0604020202020204" pitchFamily="34" charset="0"/>
                </a:rPr>
                <a:t>Mai 2024</a:t>
              </a:r>
              <a:endParaRPr lang="de-CH" altLang="de-DE" sz="800" dirty="0">
                <a:latin typeface="Arial" panose="020B0604020202020204" pitchFamily="34" charset="0"/>
              </a:endParaRPr>
            </a:p>
          </p:txBody>
        </p:sp>
        <p:sp>
          <p:nvSpPr>
            <p:cNvPr id="23597" name="Rectangle 5"/>
            <p:cNvSpPr>
              <a:spLocks noChangeArrowheads="1"/>
            </p:cNvSpPr>
            <p:nvPr/>
          </p:nvSpPr>
          <p:spPr bwMode="auto">
            <a:xfrm>
              <a:off x="1888" y="1441"/>
              <a:ext cx="1442" cy="25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b="1">
                  <a:latin typeface="Arial" panose="020B0604020202020204" pitchFamily="34" charset="0"/>
                </a:rPr>
                <a:t>Information der Eltern</a:t>
              </a:r>
            </a:p>
            <a:p>
              <a:pPr algn="ctr" defTabSz="914400" eaLnBrk="1" hangingPunct="1"/>
              <a:r>
                <a:rPr lang="de-DE" altLang="de-DE" sz="800">
                  <a:latin typeface="Arial" panose="020B0604020202020204" pitchFamily="34" charset="0"/>
                </a:rPr>
                <a:t> Elternabend</a:t>
              </a:r>
            </a:p>
            <a:p>
              <a:pPr algn="ctr" defTabSz="914400" eaLnBrk="1" hangingPunct="1"/>
              <a:endParaRPr lang="de-DE" altLang="de-DE" sz="800" i="1">
                <a:latin typeface="Arial" panose="020B0604020202020204" pitchFamily="34" charset="0"/>
              </a:endParaRPr>
            </a:p>
          </p:txBody>
        </p:sp>
        <p:sp>
          <p:nvSpPr>
            <p:cNvPr id="23599" name="Rectangle 7"/>
            <p:cNvSpPr>
              <a:spLocks noChangeArrowheads="1"/>
            </p:cNvSpPr>
            <p:nvPr/>
          </p:nvSpPr>
          <p:spPr bwMode="auto">
            <a:xfrm>
              <a:off x="1895" y="2039"/>
              <a:ext cx="1442" cy="396"/>
            </a:xfrm>
            <a:prstGeom prst="rect">
              <a:avLst/>
            </a:prstGeom>
            <a:solidFill>
              <a:srgbClr val="FFFFFF"/>
            </a:solidFill>
            <a:ln w="9525">
              <a:solidFill>
                <a:srgbClr val="000000"/>
              </a:solidFill>
              <a:miter lim="800000"/>
              <a:headEnd/>
              <a:tailEnd/>
            </a:ln>
          </p:spPr>
          <p:txBody>
            <a:bodyPr lIns="91440" tIns="45720" rIns="91440" bIns="45720" anchor="t"/>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b="1" dirty="0">
                  <a:latin typeface="Arial" panose="020B0604020202020204" pitchFamily="34" charset="0"/>
                </a:rPr>
                <a:t>Standortgespräch 1 </a:t>
              </a:r>
            </a:p>
            <a:p>
              <a:pPr algn="ctr" defTabSz="914400" eaLnBrk="1" hangingPunct="1"/>
              <a:r>
                <a:rPr lang="de-DE" altLang="de-DE" sz="800" dirty="0">
                  <a:latin typeface="Arial" panose="020B0604020202020204" pitchFamily="34" charset="0"/>
                </a:rPr>
                <a:t>mit Erziehungsberechtigten, </a:t>
              </a:r>
            </a:p>
            <a:p>
              <a:pPr algn="ctr" defTabSz="914400" eaLnBrk="1" hangingPunct="1"/>
              <a:r>
                <a:rPr lang="de-DE" altLang="de-DE" sz="800" dirty="0">
                  <a:latin typeface="Arial"/>
                  <a:ea typeface="MS PGothic"/>
                  <a:cs typeface="Arial"/>
                </a:rPr>
                <a:t>Schüler / Schülerin</a:t>
              </a:r>
            </a:p>
            <a:p>
              <a:pPr algn="ctr" defTabSz="914400" eaLnBrk="1" hangingPunct="1"/>
              <a:endParaRPr lang="de-DE" altLang="de-DE" sz="1000" i="1" dirty="0">
                <a:latin typeface="Frutiger 55 Roman" charset="0"/>
              </a:endParaRPr>
            </a:p>
          </p:txBody>
        </p:sp>
        <p:sp>
          <p:nvSpPr>
            <p:cNvPr id="23600" name="Text Box 10"/>
            <p:cNvSpPr txBox="1">
              <a:spLocks noChangeArrowheads="1"/>
            </p:cNvSpPr>
            <p:nvPr/>
          </p:nvSpPr>
          <p:spPr bwMode="auto">
            <a:xfrm>
              <a:off x="4492" y="1378"/>
              <a:ext cx="742" cy="192"/>
            </a:xfrm>
            <a:prstGeom prst="rect">
              <a:avLst/>
            </a:prstGeom>
            <a:solidFill>
              <a:srgbClr val="808080"/>
            </a:solidFill>
            <a:ln w="9525">
              <a:solidFill>
                <a:srgbClr val="0000FF"/>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1200" b="1">
                  <a:solidFill>
                    <a:srgbClr val="FFFFFF"/>
                  </a:solidFill>
                  <a:latin typeface="Arial" panose="020B0604020202020204" pitchFamily="34" charset="0"/>
                </a:rPr>
                <a:t>5. KLASSE</a:t>
              </a:r>
            </a:p>
          </p:txBody>
        </p:sp>
      </p:grpSp>
      <p:grpSp>
        <p:nvGrpSpPr>
          <p:cNvPr id="23555" name="Group 18"/>
          <p:cNvGrpSpPr>
            <a:grpSpLocks/>
          </p:cNvGrpSpPr>
          <p:nvPr/>
        </p:nvGrpSpPr>
        <p:grpSpPr bwMode="auto">
          <a:xfrm>
            <a:off x="1336674" y="1939083"/>
            <a:ext cx="7424739" cy="1273361"/>
            <a:chOff x="410" y="1696"/>
            <a:chExt cx="4677" cy="379"/>
          </a:xfrm>
        </p:grpSpPr>
        <p:sp>
          <p:nvSpPr>
            <p:cNvPr id="23593" name="Rectangle 20"/>
            <p:cNvSpPr>
              <a:spLocks noChangeArrowheads="1"/>
            </p:cNvSpPr>
            <p:nvPr/>
          </p:nvSpPr>
          <p:spPr bwMode="auto">
            <a:xfrm>
              <a:off x="410" y="1697"/>
              <a:ext cx="4677" cy="378"/>
            </a:xfrm>
            <a:prstGeom prst="rect">
              <a:avLst/>
            </a:prstGeom>
            <a:solidFill>
              <a:srgbClr val="FF9900"/>
            </a:solidFill>
            <a:ln w="3175">
              <a:no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endParaRPr lang="de-DE" altLang="de-DE" sz="1000" i="1" dirty="0">
                <a:latin typeface="Frutiger 55 Roman" charset="0"/>
              </a:endParaRPr>
            </a:p>
            <a:p>
              <a:pPr defTabSz="914400" eaLnBrk="1" hangingPunct="1"/>
              <a:endParaRPr lang="de-DE" altLang="de-DE" sz="800" dirty="0">
                <a:latin typeface="Arial" panose="020B0604020202020204" pitchFamily="34" charset="0"/>
              </a:endParaRPr>
            </a:p>
            <a:p>
              <a:pPr defTabSz="914400" eaLnBrk="1" hangingPunct="1"/>
              <a:endParaRPr lang="de-DE" altLang="de-DE" sz="800" dirty="0">
                <a:latin typeface="Arial" panose="020B0604020202020204" pitchFamily="34" charset="0"/>
              </a:endParaRPr>
            </a:p>
            <a:p>
              <a:pPr defTabSz="914400" eaLnBrk="1" hangingPunct="1"/>
              <a:r>
                <a:rPr lang="de-DE" altLang="de-DE" sz="800" dirty="0">
                  <a:latin typeface="Arial" panose="020B0604020202020204" pitchFamily="34" charset="0"/>
                </a:rPr>
                <a:t>September - November 2024</a:t>
              </a: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1400" b="1"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p:txBody>
        </p:sp>
        <p:sp>
          <p:nvSpPr>
            <p:cNvPr id="23594" name="Rectangle 22"/>
            <p:cNvSpPr>
              <a:spLocks noChangeArrowheads="1"/>
            </p:cNvSpPr>
            <p:nvPr/>
          </p:nvSpPr>
          <p:spPr bwMode="auto">
            <a:xfrm>
              <a:off x="1818" y="1854"/>
              <a:ext cx="1448" cy="130"/>
            </a:xfrm>
            <a:prstGeom prst="rect">
              <a:avLst/>
            </a:prstGeom>
            <a:solidFill>
              <a:srgbClr val="FFFFFF"/>
            </a:solidFill>
            <a:ln w="9525">
              <a:solidFill>
                <a:srgbClr val="000000"/>
              </a:solidFill>
              <a:miter lim="800000"/>
              <a:headEnd/>
              <a:tailEnd/>
            </a:ln>
          </p:spPr>
          <p:txBody>
            <a:bodyPr lIns="91440" tIns="45720" rIns="91440" bIns="45720" anchor="t"/>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a:r>
                <a:rPr lang="de-DE" altLang="de-DE" sz="800" b="1" dirty="0">
                  <a:latin typeface="Arial"/>
                  <a:ea typeface="MS PGothic"/>
                  <a:cs typeface="Arial"/>
                </a:rPr>
                <a:t>Standortgespräch 2 </a:t>
              </a:r>
              <a:r>
                <a:rPr lang="de-DE" altLang="de-DE" sz="800" dirty="0">
                  <a:latin typeface="Arial"/>
                  <a:ea typeface="MS PGothic"/>
                  <a:cs typeface="Arial"/>
                </a:rPr>
                <a:t>und </a:t>
              </a:r>
              <a:endParaRPr lang="de-DE" dirty="0"/>
            </a:p>
            <a:p>
              <a:pPr algn="ctr" defTabSz="914400" eaLnBrk="1" hangingPunct="1"/>
              <a:r>
                <a:rPr lang="de-DE" altLang="de-DE" sz="800" b="1" dirty="0">
                  <a:latin typeface="Arial"/>
                  <a:ea typeface="MS PGothic"/>
                  <a:cs typeface="Arial"/>
                </a:rPr>
                <a:t>Information Resultate Check P5</a:t>
              </a:r>
            </a:p>
            <a:p>
              <a:pPr algn="ctr" defTabSz="914400" eaLnBrk="1" hangingPunct="1"/>
              <a:r>
                <a:rPr lang="de-DE" altLang="de-DE" sz="800" dirty="0">
                  <a:latin typeface="Arial"/>
                  <a:ea typeface="MS PGothic"/>
                  <a:cs typeface="Arial"/>
                </a:rPr>
                <a:t>mit Erziehungsberechtigten, Schüler/-in</a:t>
              </a:r>
              <a:endParaRPr lang="de-DE" altLang="de-DE" sz="800" dirty="0">
                <a:latin typeface="Arial" panose="020B0604020202020204" pitchFamily="34" charset="0"/>
                <a:cs typeface="Arial"/>
              </a:endParaRPr>
            </a:p>
            <a:p>
              <a:pPr algn="ctr" defTabSz="914400" eaLnBrk="1" hangingPunct="1"/>
              <a:endParaRPr lang="de-DE" altLang="de-DE" sz="800" b="1" dirty="0">
                <a:latin typeface="Arial" panose="020B0604020202020204" pitchFamily="34" charset="0"/>
              </a:endParaRPr>
            </a:p>
            <a:p>
              <a:pPr algn="ctr" defTabSz="914400" eaLnBrk="1" hangingPunct="1"/>
              <a:endParaRPr lang="de-DE" altLang="de-DE" sz="800" b="1" dirty="0">
                <a:latin typeface="Arial" panose="020B0604020202020204" pitchFamily="34" charset="0"/>
              </a:endParaRPr>
            </a:p>
            <a:p>
              <a:pPr algn="ctr" defTabSz="914400" eaLnBrk="1" hangingPunct="1"/>
              <a:endParaRPr lang="de-DE" altLang="de-DE" sz="800" b="1" dirty="0">
                <a:latin typeface="Arial" panose="020B0604020202020204" pitchFamily="34" charset="0"/>
              </a:endParaRPr>
            </a:p>
            <a:p>
              <a:pPr algn="ctr" defTabSz="914400" eaLnBrk="1" hangingPunct="1"/>
              <a:endParaRPr lang="de-DE" altLang="de-DE" sz="1100" i="1" dirty="0">
                <a:latin typeface="Frutiger 55 Roman" charset="0"/>
              </a:endParaRPr>
            </a:p>
          </p:txBody>
        </p:sp>
        <p:sp>
          <p:nvSpPr>
            <p:cNvPr id="23595" name="Text Box 28"/>
            <p:cNvSpPr txBox="1">
              <a:spLocks noChangeArrowheads="1"/>
            </p:cNvSpPr>
            <p:nvPr/>
          </p:nvSpPr>
          <p:spPr bwMode="auto">
            <a:xfrm>
              <a:off x="4361" y="1696"/>
              <a:ext cx="726" cy="80"/>
            </a:xfrm>
            <a:prstGeom prst="rect">
              <a:avLst/>
            </a:prstGeom>
            <a:solidFill>
              <a:srgbClr val="808080"/>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1200" b="1">
                  <a:solidFill>
                    <a:srgbClr val="FFFFFF"/>
                  </a:solidFill>
                  <a:latin typeface="Arial" panose="020B0604020202020204" pitchFamily="34" charset="0"/>
                </a:rPr>
                <a:t>6. KLASSE</a:t>
              </a:r>
            </a:p>
          </p:txBody>
        </p:sp>
      </p:grpSp>
      <p:grpSp>
        <p:nvGrpSpPr>
          <p:cNvPr id="23556" name="Group 28"/>
          <p:cNvGrpSpPr>
            <a:grpSpLocks/>
          </p:cNvGrpSpPr>
          <p:nvPr/>
        </p:nvGrpSpPr>
        <p:grpSpPr bwMode="auto">
          <a:xfrm>
            <a:off x="1340022" y="2278296"/>
            <a:ext cx="7424737" cy="4327524"/>
            <a:chOff x="583" y="1048"/>
            <a:chExt cx="4621" cy="2462"/>
          </a:xfrm>
        </p:grpSpPr>
        <p:sp>
          <p:nvSpPr>
            <p:cNvPr id="23583" name="Line 23"/>
            <p:cNvSpPr>
              <a:spLocks noChangeShapeType="1"/>
            </p:cNvSpPr>
            <p:nvPr/>
          </p:nvSpPr>
          <p:spPr bwMode="auto">
            <a:xfrm>
              <a:off x="2087" y="2226"/>
              <a:ext cx="0" cy="297"/>
            </a:xfrm>
            <a:prstGeom prst="line">
              <a:avLst/>
            </a:prstGeom>
            <a:noFill/>
            <a:ln w="38100">
              <a:no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3584" name="Line 24"/>
            <p:cNvSpPr>
              <a:spLocks noChangeShapeType="1"/>
            </p:cNvSpPr>
            <p:nvPr/>
          </p:nvSpPr>
          <p:spPr bwMode="auto">
            <a:xfrm>
              <a:off x="2087" y="2879"/>
              <a:ext cx="0" cy="296"/>
            </a:xfrm>
            <a:prstGeom prst="line">
              <a:avLst/>
            </a:prstGeom>
            <a:noFill/>
            <a:ln w="38100">
              <a:no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3585" name="Line 25"/>
            <p:cNvSpPr>
              <a:spLocks noChangeShapeType="1"/>
            </p:cNvSpPr>
            <p:nvPr/>
          </p:nvSpPr>
          <p:spPr bwMode="auto">
            <a:xfrm>
              <a:off x="4106" y="2226"/>
              <a:ext cx="0" cy="297"/>
            </a:xfrm>
            <a:prstGeom prst="line">
              <a:avLst/>
            </a:prstGeom>
            <a:noFill/>
            <a:ln w="38100">
              <a:no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3586" name="Line 26"/>
            <p:cNvSpPr>
              <a:spLocks noChangeShapeType="1"/>
            </p:cNvSpPr>
            <p:nvPr/>
          </p:nvSpPr>
          <p:spPr bwMode="auto">
            <a:xfrm>
              <a:off x="4106" y="2879"/>
              <a:ext cx="0" cy="296"/>
            </a:xfrm>
            <a:prstGeom prst="line">
              <a:avLst/>
            </a:prstGeom>
            <a:noFill/>
            <a:ln w="38100">
              <a:no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3587" name="Rectangle 15"/>
            <p:cNvSpPr>
              <a:spLocks noChangeArrowheads="1"/>
            </p:cNvSpPr>
            <p:nvPr/>
          </p:nvSpPr>
          <p:spPr bwMode="auto">
            <a:xfrm>
              <a:off x="583" y="1573"/>
              <a:ext cx="4621" cy="1937"/>
            </a:xfrm>
            <a:prstGeom prst="rect">
              <a:avLst/>
            </a:prstGeom>
            <a:solidFill>
              <a:srgbClr val="FF9900"/>
            </a:solidFill>
            <a:ln w="3175">
              <a:noFill/>
              <a:miter lim="800000"/>
              <a:headEnd/>
              <a:tailEnd/>
            </a:ln>
          </p:spPr>
          <p:txBody>
            <a:bodyPr lIns="91440" tIns="45720" rIns="91440" bIns="45720" anchor="t"/>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endParaRPr lang="de-DE" altLang="de-DE" sz="800" b="1" i="1" dirty="0">
                <a:latin typeface="Arial" panose="020B0604020202020204" pitchFamily="34" charset="0"/>
              </a:endParaRPr>
            </a:p>
            <a:p>
              <a:pPr defTabSz="914400" eaLnBrk="1" hangingPunct="1"/>
              <a:r>
                <a:rPr lang="de-DE" altLang="de-DE" sz="800" dirty="0">
                  <a:latin typeface="Arial" panose="020B0604020202020204" pitchFamily="34" charset="0"/>
                </a:rPr>
                <a:t>Bis 10 Tage nach Erhalt der Verfügung</a:t>
              </a:r>
            </a:p>
            <a:p>
              <a:pPr defTabSz="914400" eaLnBrk="1" hangingPunct="1"/>
              <a:endParaRPr lang="de-DE" altLang="de-DE" sz="800" dirty="0">
                <a:latin typeface="Arial" panose="020B0604020202020204" pitchFamily="34" charset="0"/>
              </a:endParaRPr>
            </a:p>
            <a:p>
              <a:pPr defTabSz="914400" eaLnBrk="1" hangingPunct="1"/>
              <a:r>
                <a:rPr lang="de-DE" altLang="de-DE" sz="800" dirty="0">
                  <a:latin typeface="Arial" panose="020B0604020202020204" pitchFamily="34" charset="0"/>
                </a:rPr>
                <a:t>----------------------------------------------------------------------------------------------------------------------------------------------------------------------------------------------------------------------</a:t>
              </a:r>
            </a:p>
            <a:p>
              <a:pPr defTabSz="914400" eaLnBrk="1" hangingPunct="1"/>
              <a:r>
                <a:rPr lang="de-DE" altLang="de-DE" sz="1000" dirty="0">
                  <a:latin typeface="Arial" panose="020B0604020202020204" pitchFamily="34" charset="0"/>
                  <a:cs typeface="Arial" panose="020B0604020202020204" pitchFamily="34" charset="0"/>
                </a:rPr>
                <a:t>SEK I – August 2025</a:t>
              </a:r>
            </a:p>
            <a:p>
              <a:pPr defTabSz="914400" eaLnBrk="1" hangingPunct="1"/>
              <a:endParaRPr lang="de-DE" altLang="de-DE" sz="800" dirty="0">
                <a:latin typeface="Arial" panose="020B0604020202020204" pitchFamily="34" charset="0"/>
                <a:cs typeface="Arial" panose="020B0604020202020204" pitchFamily="34" charset="0"/>
              </a:endParaRPr>
            </a:p>
            <a:p>
              <a:pPr defTabSz="914400" eaLnBrk="1" hangingPunct="1"/>
              <a:endParaRPr lang="de-DE" altLang="de-DE" sz="800" dirty="0">
                <a:latin typeface="Frutiger 55 Roman" charset="0"/>
              </a:endParaRPr>
            </a:p>
          </p:txBody>
        </p:sp>
        <p:sp>
          <p:nvSpPr>
            <p:cNvPr id="23588" name="Rectangle 17"/>
            <p:cNvSpPr>
              <a:spLocks noChangeArrowheads="1"/>
            </p:cNvSpPr>
            <p:nvPr/>
          </p:nvSpPr>
          <p:spPr bwMode="auto">
            <a:xfrm>
              <a:off x="1969" y="1636"/>
              <a:ext cx="1444" cy="39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endParaRPr lang="de-DE" altLang="de-DE" sz="800" b="1">
                <a:latin typeface="Arial" panose="020B0604020202020204" pitchFamily="34" charset="0"/>
              </a:endParaRPr>
            </a:p>
            <a:p>
              <a:pPr algn="ctr" defTabSz="914400" eaLnBrk="1" hangingPunct="1"/>
              <a:r>
                <a:rPr lang="de-DE" altLang="de-DE" sz="800" b="1" err="1">
                  <a:latin typeface="Arial" panose="020B0604020202020204" pitchFamily="34" charset="0"/>
                </a:rPr>
                <a:t>Übertrittsgespräch</a:t>
              </a:r>
              <a:r>
                <a:rPr lang="de-DE" altLang="de-DE" sz="800">
                  <a:latin typeface="Arial" panose="020B0604020202020204" pitchFamily="34" charset="0"/>
                </a:rPr>
                <a:t> </a:t>
              </a:r>
            </a:p>
            <a:p>
              <a:pPr algn="ctr" defTabSz="914400" eaLnBrk="1" hangingPunct="1"/>
              <a:r>
                <a:rPr lang="de-DE" altLang="de-DE" sz="800">
                  <a:latin typeface="Arial" panose="020B0604020202020204" pitchFamily="34" charset="0"/>
                </a:rPr>
                <a:t>mit Erziehungsberechtigten, </a:t>
              </a:r>
            </a:p>
            <a:p>
              <a:pPr algn="ctr" defTabSz="914400" eaLnBrk="1" hangingPunct="1"/>
              <a:r>
                <a:rPr lang="de-DE" altLang="de-DE" sz="800">
                  <a:latin typeface="Arial" panose="020B0604020202020204" pitchFamily="34" charset="0"/>
                </a:rPr>
                <a:t>Schüler / Schülerin</a:t>
              </a:r>
            </a:p>
          </p:txBody>
        </p:sp>
        <p:sp>
          <p:nvSpPr>
            <p:cNvPr id="23589" name="Rectangle 19"/>
            <p:cNvSpPr>
              <a:spLocks noChangeArrowheads="1"/>
            </p:cNvSpPr>
            <p:nvPr/>
          </p:nvSpPr>
          <p:spPr bwMode="auto">
            <a:xfrm>
              <a:off x="3533" y="1048"/>
              <a:ext cx="1632" cy="12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b="1">
                  <a:latin typeface="Arial" panose="020B0604020202020204" pitchFamily="34" charset="0"/>
                </a:rPr>
                <a:t>Empfehlungsgrundlagen</a:t>
              </a:r>
            </a:p>
            <a:p>
              <a:pPr algn="ctr" defTabSz="914400" eaLnBrk="1" hangingPunct="1"/>
              <a:endParaRPr lang="de-DE" altLang="de-DE" sz="1400" i="1">
                <a:latin typeface="Frutiger 55 Roman" charset="0"/>
              </a:endParaRPr>
            </a:p>
          </p:txBody>
        </p:sp>
        <p:sp>
          <p:nvSpPr>
            <p:cNvPr id="23590" name="Rectangle 20"/>
            <p:cNvSpPr>
              <a:spLocks noChangeArrowheads="1"/>
            </p:cNvSpPr>
            <p:nvPr/>
          </p:nvSpPr>
          <p:spPr bwMode="auto">
            <a:xfrm>
              <a:off x="1969" y="2135"/>
              <a:ext cx="1487" cy="187"/>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a:latin typeface="Arial" panose="020B0604020202020204" pitchFamily="34" charset="0"/>
                </a:rPr>
                <a:t>Lehrperson und Erziehungsberechtigte sind sich einig mit der </a:t>
              </a:r>
              <a:r>
                <a:rPr lang="de-DE" altLang="de-DE" sz="800" b="1">
                  <a:latin typeface="Arial" panose="020B0604020202020204" pitchFamily="34" charset="0"/>
                </a:rPr>
                <a:t>Empfehlung</a:t>
              </a:r>
            </a:p>
          </p:txBody>
        </p:sp>
        <p:sp>
          <p:nvSpPr>
            <p:cNvPr id="23591" name="Text Box 27"/>
            <p:cNvSpPr txBox="1">
              <a:spLocks noChangeArrowheads="1"/>
            </p:cNvSpPr>
            <p:nvPr/>
          </p:nvSpPr>
          <p:spPr bwMode="auto">
            <a:xfrm>
              <a:off x="3546" y="2286"/>
              <a:ext cx="311" cy="10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b="1">
                  <a:latin typeface="Arial" panose="020B0604020202020204" pitchFamily="34" charset="0"/>
                </a:rPr>
                <a:t>nein</a:t>
              </a:r>
            </a:p>
          </p:txBody>
        </p:sp>
        <p:sp>
          <p:nvSpPr>
            <p:cNvPr id="23592" name="Text Box 28"/>
            <p:cNvSpPr txBox="1">
              <a:spLocks noChangeArrowheads="1"/>
            </p:cNvSpPr>
            <p:nvPr/>
          </p:nvSpPr>
          <p:spPr bwMode="auto">
            <a:xfrm flipH="1">
              <a:off x="2776" y="2337"/>
              <a:ext cx="252" cy="123"/>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b="1">
                  <a:latin typeface="Arial" panose="020B0604020202020204" pitchFamily="34" charset="0"/>
                </a:rPr>
                <a:t>ja</a:t>
              </a:r>
            </a:p>
          </p:txBody>
        </p:sp>
      </p:grpSp>
      <p:cxnSp>
        <p:nvCxnSpPr>
          <p:cNvPr id="100" name="Gerade Verbindung mit Pfeil 99"/>
          <p:cNvCxnSpPr>
            <a:cxnSpLocks noChangeShapeType="1"/>
          </p:cNvCxnSpPr>
          <p:nvPr/>
        </p:nvCxnSpPr>
        <p:spPr bwMode="auto">
          <a:xfrm>
            <a:off x="4721144" y="2896555"/>
            <a:ext cx="4734" cy="445079"/>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77" name="Gewinkelte Verbindung 76"/>
          <p:cNvCxnSpPr>
            <a:cxnSpLocks noChangeShapeType="1"/>
          </p:cNvCxnSpPr>
          <p:nvPr/>
        </p:nvCxnSpPr>
        <p:spPr bwMode="auto">
          <a:xfrm rot="16200000" flipV="1">
            <a:off x="7983537" y="3840163"/>
            <a:ext cx="93663" cy="1588"/>
          </a:xfrm>
          <a:prstGeom prst="bentConnector3">
            <a:avLst>
              <a:gd name="adj1" fmla="val 50000"/>
            </a:avLst>
          </a:prstGeom>
          <a:noFill/>
          <a:ln w="25400">
            <a:solidFill>
              <a:schemeClr val="accent1"/>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80" name="Gerade Verbindung mit Pfeil 79"/>
          <p:cNvCxnSpPr>
            <a:cxnSpLocks noChangeShapeType="1"/>
          </p:cNvCxnSpPr>
          <p:nvPr/>
        </p:nvCxnSpPr>
        <p:spPr bwMode="auto">
          <a:xfrm flipH="1" flipV="1">
            <a:off x="5883275" y="3886200"/>
            <a:ext cx="2147888"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86" name="Gerade Verbindung mit Pfeil 85"/>
          <p:cNvCxnSpPr>
            <a:cxnSpLocks noChangeShapeType="1"/>
          </p:cNvCxnSpPr>
          <p:nvPr/>
        </p:nvCxnSpPr>
        <p:spPr bwMode="auto">
          <a:xfrm>
            <a:off x="5965825" y="4365625"/>
            <a:ext cx="95885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90" name="Gerade Verbindung mit Pfeil 89"/>
          <p:cNvCxnSpPr>
            <a:cxnSpLocks noChangeShapeType="1"/>
          </p:cNvCxnSpPr>
          <p:nvPr/>
        </p:nvCxnSpPr>
        <p:spPr bwMode="auto">
          <a:xfrm>
            <a:off x="4673600" y="490538"/>
            <a:ext cx="0" cy="418182"/>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3563" name="Rectangle 19"/>
          <p:cNvSpPr>
            <a:spLocks noChangeArrowheads="1"/>
          </p:cNvSpPr>
          <p:nvPr/>
        </p:nvSpPr>
        <p:spPr bwMode="auto">
          <a:xfrm>
            <a:off x="6076950" y="2573338"/>
            <a:ext cx="1325563" cy="121920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800" b="1">
                <a:latin typeface="Arial" panose="020B0604020202020204" pitchFamily="34" charset="0"/>
              </a:rPr>
              <a:t>Beurteilung der fachlichen Leistung</a:t>
            </a:r>
          </a:p>
          <a:p>
            <a:pPr defTabSz="914400" eaLnBrk="1" hangingPunct="1"/>
            <a:r>
              <a:rPr lang="de-DE" altLang="de-DE" sz="800">
                <a:latin typeface="Arial" panose="020B0604020202020204" pitchFamily="34" charset="0"/>
              </a:rPr>
              <a:t>Deutsch</a:t>
            </a:r>
          </a:p>
          <a:p>
            <a:pPr defTabSz="914400" eaLnBrk="1" hangingPunct="1"/>
            <a:r>
              <a:rPr lang="de-DE" altLang="de-DE" sz="800">
                <a:latin typeface="Arial" panose="020B0604020202020204" pitchFamily="34" charset="0"/>
              </a:rPr>
              <a:t>Mathematik</a:t>
            </a:r>
          </a:p>
          <a:p>
            <a:pPr defTabSz="914400" eaLnBrk="1" hangingPunct="1"/>
            <a:r>
              <a:rPr lang="de-DE" altLang="de-DE" sz="800">
                <a:latin typeface="Arial" panose="020B0604020202020204" pitchFamily="34" charset="0"/>
              </a:rPr>
              <a:t>NMG</a:t>
            </a:r>
          </a:p>
          <a:p>
            <a:pPr defTabSz="914400" eaLnBrk="1" hangingPunct="1"/>
            <a:endParaRPr lang="de-DE" altLang="de-DE" sz="500">
              <a:latin typeface="Arial" panose="020B0604020202020204" pitchFamily="34" charset="0"/>
            </a:endParaRPr>
          </a:p>
          <a:p>
            <a:pPr defTabSz="914400" eaLnBrk="1" hangingPunct="1"/>
            <a:r>
              <a:rPr lang="de-DE" altLang="de-DE" sz="800">
                <a:latin typeface="Arial" panose="020B0604020202020204" pitchFamily="34" charset="0"/>
              </a:rPr>
              <a:t>Zeitraum von August bis zur 10. Kalenderwoche</a:t>
            </a:r>
          </a:p>
          <a:p>
            <a:pPr algn="ctr" defTabSz="914400" eaLnBrk="1" hangingPunct="1"/>
            <a:endParaRPr lang="de-DE" altLang="de-DE" sz="1400" i="1">
              <a:latin typeface="Frutiger 55 Roman" charset="0"/>
            </a:endParaRPr>
          </a:p>
        </p:txBody>
      </p:sp>
      <p:sp>
        <p:nvSpPr>
          <p:cNvPr id="23564" name="Rectangle 19"/>
          <p:cNvSpPr>
            <a:spLocks noChangeArrowheads="1"/>
          </p:cNvSpPr>
          <p:nvPr/>
        </p:nvSpPr>
        <p:spPr bwMode="auto">
          <a:xfrm>
            <a:off x="7308303" y="2573338"/>
            <a:ext cx="1390447" cy="121920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buFontTx/>
              <a:buChar char="-"/>
            </a:pPr>
            <a:r>
              <a:rPr lang="de-DE" altLang="de-DE" sz="800" b="1">
                <a:latin typeface="Arial" panose="020B0604020202020204" pitchFamily="34" charset="0"/>
              </a:rPr>
              <a:t> Gesamteinschätzung</a:t>
            </a:r>
          </a:p>
          <a:p>
            <a:pPr defTabSz="914400" eaLnBrk="1" hangingPunct="1"/>
            <a:r>
              <a:rPr lang="de-DE" altLang="de-DE" sz="800" b="1">
                <a:latin typeface="Arial" panose="020B0604020202020204" pitchFamily="34" charset="0"/>
              </a:rPr>
              <a:t>  der Leistungen und </a:t>
            </a:r>
          </a:p>
          <a:p>
            <a:pPr defTabSz="914400" eaLnBrk="1" hangingPunct="1"/>
            <a:r>
              <a:rPr lang="de-DE" altLang="de-DE" sz="800" b="1">
                <a:latin typeface="Arial" panose="020B0604020202020204" pitchFamily="34" charset="0"/>
              </a:rPr>
              <a:t>  Leistungsentwicklung </a:t>
            </a:r>
          </a:p>
          <a:p>
            <a:pPr defTabSz="914400" eaLnBrk="1" hangingPunct="1"/>
            <a:r>
              <a:rPr lang="de-DE" altLang="de-DE" sz="800" b="1">
                <a:latin typeface="Arial" panose="020B0604020202020204" pitchFamily="34" charset="0"/>
              </a:rPr>
              <a:t>  in allen Fächern</a:t>
            </a:r>
          </a:p>
          <a:p>
            <a:pPr defTabSz="914400" eaLnBrk="1" hangingPunct="1">
              <a:buFontTx/>
              <a:buChar char="-"/>
            </a:pPr>
            <a:r>
              <a:rPr lang="de-DE" altLang="de-DE" sz="800" b="1">
                <a:latin typeface="Arial" panose="020B0604020202020204" pitchFamily="34" charset="0"/>
              </a:rPr>
              <a:t> Arbeits- und </a:t>
            </a:r>
            <a:r>
              <a:rPr lang="de-DE" altLang="de-DE" sz="800" b="1" err="1">
                <a:latin typeface="Arial" panose="020B0604020202020204" pitchFamily="34" charset="0"/>
              </a:rPr>
              <a:t>Lernver</a:t>
            </a:r>
            <a:r>
              <a:rPr lang="de-DE" altLang="de-DE" sz="800" b="1">
                <a:latin typeface="Arial" panose="020B0604020202020204" pitchFamily="34" charset="0"/>
              </a:rPr>
              <a:t>-</a:t>
            </a:r>
          </a:p>
          <a:p>
            <a:pPr defTabSz="914400" eaLnBrk="1" hangingPunct="1"/>
            <a:r>
              <a:rPr lang="de-DE" altLang="de-DE" sz="800" b="1">
                <a:latin typeface="Arial" panose="020B0604020202020204" pitchFamily="34" charset="0"/>
              </a:rPr>
              <a:t>  halten </a:t>
            </a:r>
          </a:p>
          <a:p>
            <a:pPr defTabSz="914400" eaLnBrk="1" hangingPunct="1"/>
            <a:r>
              <a:rPr lang="de-DE" altLang="de-DE" sz="800" b="1">
                <a:latin typeface="Arial" panose="020B0604020202020204" pitchFamily="34" charset="0"/>
              </a:rPr>
              <a:t>- Profile der </a:t>
            </a:r>
          </a:p>
          <a:p>
            <a:pPr defTabSz="914400" eaLnBrk="1" hangingPunct="1"/>
            <a:r>
              <a:rPr lang="de-DE" altLang="de-DE" sz="800" b="1">
                <a:latin typeface="Arial" panose="020B0604020202020204" pitchFamily="34" charset="0"/>
              </a:rPr>
              <a:t>  Anforderungsniveaus </a:t>
            </a:r>
          </a:p>
          <a:p>
            <a:pPr defTabSz="914400" eaLnBrk="1" hangingPunct="1"/>
            <a:r>
              <a:rPr lang="de-DE" altLang="de-DE" sz="800" b="1">
                <a:latin typeface="Arial" panose="020B0604020202020204" pitchFamily="34" charset="0"/>
              </a:rPr>
              <a:t>  B, E und P</a:t>
            </a:r>
          </a:p>
          <a:p>
            <a:pPr algn="ctr" defTabSz="914400" eaLnBrk="1" hangingPunct="1"/>
            <a:endParaRPr lang="de-DE" altLang="de-DE" sz="1400" i="1">
              <a:latin typeface="Frutiger 55 Roman" charset="0"/>
            </a:endParaRPr>
          </a:p>
        </p:txBody>
      </p:sp>
      <p:cxnSp>
        <p:nvCxnSpPr>
          <p:cNvPr id="61" name="Gerade Verbindung 60"/>
          <p:cNvCxnSpPr>
            <a:cxnSpLocks noChangeShapeType="1"/>
            <a:stCxn id="23599" idx="2"/>
            <a:endCxn id="23594" idx="0"/>
          </p:cNvCxnSpPr>
          <p:nvPr/>
        </p:nvCxnSpPr>
        <p:spPr bwMode="auto">
          <a:xfrm>
            <a:off x="4694894" y="1452120"/>
            <a:ext cx="26330" cy="101781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67" name="Gewinkelte Verbindung 66"/>
          <p:cNvCxnSpPr>
            <a:cxnSpLocks noChangeShapeType="1"/>
          </p:cNvCxnSpPr>
          <p:nvPr/>
        </p:nvCxnSpPr>
        <p:spPr bwMode="auto">
          <a:xfrm rot="16200000" flipV="1">
            <a:off x="6757988" y="3838575"/>
            <a:ext cx="93662" cy="1588"/>
          </a:xfrm>
          <a:prstGeom prst="bentConnector3">
            <a:avLst>
              <a:gd name="adj1" fmla="val 50000"/>
            </a:avLst>
          </a:prstGeom>
          <a:noFill/>
          <a:ln w="25400">
            <a:solidFill>
              <a:schemeClr val="accent1"/>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73" name="Gerade Verbindung mit Pfeil 72"/>
          <p:cNvCxnSpPr>
            <a:cxnSpLocks noChangeShapeType="1"/>
          </p:cNvCxnSpPr>
          <p:nvPr/>
        </p:nvCxnSpPr>
        <p:spPr bwMode="auto">
          <a:xfrm>
            <a:off x="4713496" y="4529313"/>
            <a:ext cx="0" cy="115235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3568" name="Rectangle 20"/>
          <p:cNvSpPr>
            <a:spLocks noChangeArrowheads="1"/>
          </p:cNvSpPr>
          <p:nvPr/>
        </p:nvSpPr>
        <p:spPr bwMode="auto">
          <a:xfrm>
            <a:off x="3563938" y="4803775"/>
            <a:ext cx="2373312" cy="23812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b="1">
                <a:latin typeface="Arial" panose="020B0604020202020204" pitchFamily="34" charset="0"/>
              </a:rPr>
              <a:t>Antrag</a:t>
            </a:r>
            <a:r>
              <a:rPr lang="de-DE" altLang="de-DE" sz="800">
                <a:latin typeface="Arial" panose="020B0604020202020204" pitchFamily="34" charset="0"/>
              </a:rPr>
              <a:t> an die Schulleitungskonferenz</a:t>
            </a:r>
            <a:endParaRPr lang="de-DE" altLang="de-DE" sz="800" b="1">
              <a:latin typeface="Arial" panose="020B0604020202020204" pitchFamily="34" charset="0"/>
            </a:endParaRPr>
          </a:p>
        </p:txBody>
      </p:sp>
      <p:sp>
        <p:nvSpPr>
          <p:cNvPr id="23569" name="Rectangle 20"/>
          <p:cNvSpPr>
            <a:spLocks noChangeArrowheads="1"/>
          </p:cNvSpPr>
          <p:nvPr/>
        </p:nvSpPr>
        <p:spPr bwMode="auto">
          <a:xfrm>
            <a:off x="6924675" y="4133850"/>
            <a:ext cx="1774825" cy="49212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b="1">
                <a:latin typeface="Arial" panose="020B0604020202020204" pitchFamily="34" charset="0"/>
              </a:rPr>
              <a:t>Mögliche Anmeldung zur Kontrollprüfung bei der Schulleitung der Primarschule</a:t>
            </a:r>
          </a:p>
        </p:txBody>
      </p:sp>
      <p:cxnSp>
        <p:nvCxnSpPr>
          <p:cNvPr id="82" name="Gerade Verbindung mit Pfeil 81"/>
          <p:cNvCxnSpPr>
            <a:cxnSpLocks noChangeShapeType="1"/>
          </p:cNvCxnSpPr>
          <p:nvPr/>
        </p:nvCxnSpPr>
        <p:spPr bwMode="auto">
          <a:xfrm>
            <a:off x="7812088" y="4625975"/>
            <a:ext cx="0" cy="18415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3571" name="Text Box 27"/>
          <p:cNvSpPr txBox="1">
            <a:spLocks noChangeArrowheads="1"/>
          </p:cNvSpPr>
          <p:nvPr/>
        </p:nvSpPr>
        <p:spPr bwMode="auto">
          <a:xfrm>
            <a:off x="6924675" y="4816475"/>
            <a:ext cx="1774825" cy="242887"/>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a:latin typeface="Arial" panose="020B0604020202020204" pitchFamily="34" charset="0"/>
              </a:rPr>
              <a:t>Kontrollprüfung (KW 13)</a:t>
            </a:r>
          </a:p>
        </p:txBody>
      </p:sp>
      <p:sp>
        <p:nvSpPr>
          <p:cNvPr id="23572" name="Rectangle 20"/>
          <p:cNvSpPr>
            <a:spLocks noChangeArrowheads="1"/>
          </p:cNvSpPr>
          <p:nvPr/>
        </p:nvSpPr>
        <p:spPr bwMode="auto">
          <a:xfrm>
            <a:off x="3563938" y="5268913"/>
            <a:ext cx="2389187" cy="238125"/>
          </a:xfrm>
          <a:prstGeom prst="rect">
            <a:avLst/>
          </a:prstGeom>
          <a:solidFill>
            <a:srgbClr val="FFFFFF"/>
          </a:solidFill>
          <a:ln w="9525">
            <a:solidFill>
              <a:srgbClr val="000000"/>
            </a:solidFill>
            <a:miter lim="800000"/>
            <a:headEnd/>
            <a:tailEnd/>
          </a:ln>
        </p:spPr>
        <p:txBody>
          <a:bodyPr lIns="91440" tIns="45720" rIns="91440" bIns="45720" anchor="t"/>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b="1">
                <a:latin typeface="Arial"/>
                <a:ea typeface="MS PGothic"/>
                <a:cs typeface="Arial"/>
              </a:rPr>
              <a:t>Übertrittsentscheid </a:t>
            </a:r>
            <a:r>
              <a:rPr lang="de-DE" altLang="de-DE" sz="800">
                <a:latin typeface="Arial"/>
                <a:ea typeface="MS PGothic"/>
                <a:cs typeface="Arial"/>
              </a:rPr>
              <a:t>Schulleitungskonferenz</a:t>
            </a:r>
            <a:endParaRPr lang="de-DE" altLang="de-DE" sz="800" b="1">
              <a:latin typeface="Arial"/>
              <a:ea typeface="MS PGothic"/>
              <a:cs typeface="Arial"/>
            </a:endParaRPr>
          </a:p>
        </p:txBody>
      </p:sp>
      <p:cxnSp>
        <p:nvCxnSpPr>
          <p:cNvPr id="95" name="Gerade Verbindung mit Pfeil 94"/>
          <p:cNvCxnSpPr>
            <a:cxnSpLocks noChangeShapeType="1"/>
          </p:cNvCxnSpPr>
          <p:nvPr/>
        </p:nvCxnSpPr>
        <p:spPr bwMode="auto">
          <a:xfrm flipH="1">
            <a:off x="5945188" y="5359400"/>
            <a:ext cx="1874837"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3574" name="Rectangle 20"/>
          <p:cNvSpPr>
            <a:spLocks noChangeArrowheads="1"/>
          </p:cNvSpPr>
          <p:nvPr/>
        </p:nvSpPr>
        <p:spPr bwMode="auto">
          <a:xfrm>
            <a:off x="3563938" y="5695950"/>
            <a:ext cx="2389187" cy="239713"/>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b="1">
                <a:latin typeface="Arial" panose="020B0604020202020204" pitchFamily="34" charset="0"/>
              </a:rPr>
              <a:t>Beschwerdemöglichkeit </a:t>
            </a:r>
            <a:r>
              <a:rPr lang="de-DE" altLang="de-DE" sz="800">
                <a:latin typeface="Arial" panose="020B0604020202020204" pitchFamily="34" charset="0"/>
              </a:rPr>
              <a:t>beim DBK</a:t>
            </a:r>
          </a:p>
        </p:txBody>
      </p:sp>
      <p:cxnSp>
        <p:nvCxnSpPr>
          <p:cNvPr id="59" name="Gerade Verbindung 58"/>
          <p:cNvCxnSpPr>
            <a:cxnSpLocks noChangeShapeType="1"/>
          </p:cNvCxnSpPr>
          <p:nvPr/>
        </p:nvCxnSpPr>
        <p:spPr bwMode="auto">
          <a:xfrm>
            <a:off x="7812088" y="5059363"/>
            <a:ext cx="7937" cy="300037"/>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3578" name="Text Box 27"/>
          <p:cNvSpPr txBox="1">
            <a:spLocks noChangeArrowheads="1"/>
          </p:cNvSpPr>
          <p:nvPr/>
        </p:nvSpPr>
        <p:spPr bwMode="auto">
          <a:xfrm>
            <a:off x="6469063" y="5268913"/>
            <a:ext cx="669925" cy="18097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a:latin typeface="Arial" panose="020B0604020202020204" pitchFamily="34" charset="0"/>
              </a:rPr>
              <a:t>Meldung</a:t>
            </a:r>
          </a:p>
        </p:txBody>
      </p:sp>
      <p:sp>
        <p:nvSpPr>
          <p:cNvPr id="23579" name="Rechteck 49"/>
          <p:cNvSpPr>
            <a:spLocks noChangeArrowheads="1"/>
          </p:cNvSpPr>
          <p:nvPr/>
        </p:nvSpPr>
        <p:spPr bwMode="auto">
          <a:xfrm>
            <a:off x="1336675" y="4869284"/>
            <a:ext cx="10033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800" dirty="0">
                <a:latin typeface="Arial" panose="020B0604020202020204" pitchFamily="34" charset="0"/>
              </a:rPr>
              <a:t>Mitte April 2025</a:t>
            </a:r>
          </a:p>
        </p:txBody>
      </p:sp>
      <p:sp>
        <p:nvSpPr>
          <p:cNvPr id="23580" name="Rechteck 98"/>
          <p:cNvSpPr>
            <a:spLocks noChangeArrowheads="1"/>
          </p:cNvSpPr>
          <p:nvPr/>
        </p:nvSpPr>
        <p:spPr bwMode="auto">
          <a:xfrm>
            <a:off x="1336675" y="3429124"/>
            <a:ext cx="12092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a:r>
              <a:rPr lang="de-DE" altLang="de-DE" sz="800" dirty="0">
                <a:latin typeface="Arial"/>
                <a:ea typeface="MS PGothic"/>
                <a:cs typeface="Arial"/>
              </a:rPr>
              <a:t>Abgeschlossen Ende März 2025 bis Kalenderwoche 13 </a:t>
            </a:r>
            <a:endParaRPr lang="de-DE" dirty="0">
              <a:latin typeface="Arial"/>
              <a:ea typeface="MS PGothic"/>
              <a:cs typeface="Arial"/>
            </a:endParaRPr>
          </a:p>
        </p:txBody>
      </p:sp>
      <p:sp>
        <p:nvSpPr>
          <p:cNvPr id="23582" name="Text Box 28"/>
          <p:cNvSpPr txBox="1">
            <a:spLocks noChangeArrowheads="1"/>
          </p:cNvSpPr>
          <p:nvPr/>
        </p:nvSpPr>
        <p:spPr bwMode="auto">
          <a:xfrm flipH="1">
            <a:off x="1393825" y="155575"/>
            <a:ext cx="1219200" cy="334963"/>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800" b="1">
                <a:latin typeface="Arial" panose="020B0604020202020204" pitchFamily="34" charset="0"/>
              </a:rPr>
              <a:t>Regionale Übertritts-</a:t>
            </a:r>
          </a:p>
          <a:p>
            <a:pPr defTabSz="914400" eaLnBrk="1" hangingPunct="1"/>
            <a:r>
              <a:rPr lang="de-DE" altLang="de-DE" sz="800" b="1">
                <a:latin typeface="Arial" panose="020B0604020202020204" pitchFamily="34" charset="0"/>
              </a:rPr>
              <a:t>koordinationssitzung</a:t>
            </a:r>
          </a:p>
        </p:txBody>
      </p:sp>
      <p:sp>
        <p:nvSpPr>
          <p:cNvPr id="52" name="Rectangle 20"/>
          <p:cNvSpPr>
            <a:spLocks noChangeArrowheads="1"/>
          </p:cNvSpPr>
          <p:nvPr/>
        </p:nvSpPr>
        <p:spPr bwMode="auto">
          <a:xfrm>
            <a:off x="3557589" y="1592412"/>
            <a:ext cx="2246355" cy="213373"/>
          </a:xfrm>
          <a:prstGeom prst="rect">
            <a:avLst/>
          </a:prstGeom>
          <a:solidFill>
            <a:srgbClr val="FFFFFF"/>
          </a:solidFill>
          <a:ln w="9525">
            <a:solidFill>
              <a:srgbClr val="000000"/>
            </a:solidFill>
            <a:miter lim="800000"/>
            <a:headEnd/>
            <a:tailEnd/>
          </a:ln>
        </p:spPr>
        <p:txBody>
          <a:bodyPr lIns="91440" tIns="45720" rIns="91440" bIns="45720" anchor="t"/>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800" b="1">
                <a:latin typeface="Arial"/>
                <a:ea typeface="MS PGothic"/>
                <a:cs typeface="Arial"/>
              </a:rPr>
              <a:t>Check P5 (Mai)</a:t>
            </a:r>
          </a:p>
        </p:txBody>
      </p:sp>
      <p:cxnSp>
        <p:nvCxnSpPr>
          <p:cNvPr id="63" name="Gerade Verbindung 60"/>
          <p:cNvCxnSpPr>
            <a:cxnSpLocks noChangeShapeType="1"/>
          </p:cNvCxnSpPr>
          <p:nvPr/>
        </p:nvCxnSpPr>
        <p:spPr bwMode="auto">
          <a:xfrm>
            <a:off x="4694893" y="4030231"/>
            <a:ext cx="2520" cy="150353"/>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71" name="Rectangle 6"/>
          <p:cNvSpPr>
            <a:spLocks noChangeArrowheads="1"/>
          </p:cNvSpPr>
          <p:nvPr/>
        </p:nvSpPr>
        <p:spPr bwMode="auto">
          <a:xfrm rot="16200000">
            <a:off x="2495887" y="1253316"/>
            <a:ext cx="1393491" cy="43181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800" b="1">
                <a:latin typeface="Arial" panose="020B0604020202020204" pitchFamily="34" charset="0"/>
              </a:rPr>
              <a:t>Regionale Vergleichstests</a:t>
            </a:r>
          </a:p>
          <a:p>
            <a:pPr defTabSz="914400" eaLnBrk="1" hangingPunct="1"/>
            <a:r>
              <a:rPr lang="de-DE" altLang="de-DE" sz="800">
                <a:latin typeface="Arial" panose="020B0604020202020204" pitchFamily="34" charset="0"/>
              </a:rPr>
              <a:t>Deutsch, Mathematik</a:t>
            </a:r>
          </a:p>
        </p:txBody>
      </p:sp>
      <p:sp>
        <p:nvSpPr>
          <p:cNvPr id="48" name="Rectangle 20">
            <a:extLst>
              <a:ext uri="{FF2B5EF4-FFF2-40B4-BE49-F238E27FC236}">
                <a16:creationId xmlns:a16="http://schemas.microsoft.com/office/drawing/2014/main" id="{D3A6268B-C48C-42DC-B468-1242A9057B9D}"/>
              </a:ext>
            </a:extLst>
          </p:cNvPr>
          <p:cNvSpPr>
            <a:spLocks noChangeArrowheads="1"/>
          </p:cNvSpPr>
          <p:nvPr/>
        </p:nvSpPr>
        <p:spPr bwMode="auto">
          <a:xfrm>
            <a:off x="3557588" y="2090743"/>
            <a:ext cx="2246355" cy="213373"/>
          </a:xfrm>
          <a:prstGeom prst="rect">
            <a:avLst/>
          </a:prstGeom>
          <a:solidFill>
            <a:srgbClr val="FFFFFF"/>
          </a:solidFill>
          <a:ln w="9525">
            <a:solidFill>
              <a:srgbClr val="000000"/>
            </a:solidFill>
            <a:miter lim="800000"/>
            <a:headEnd/>
            <a:tailEnd/>
          </a:ln>
        </p:spPr>
        <p:txBody>
          <a:bodyPr lIns="91440" tIns="45720" rIns="91440" bIns="45720" anchor="t"/>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a:r>
              <a:rPr lang="de-DE" altLang="de-DE" sz="800" b="1">
                <a:latin typeface="Arial"/>
                <a:ea typeface="MS PGothic"/>
                <a:cs typeface="Arial"/>
              </a:rPr>
              <a:t>Information für Eltern / Elternabend</a:t>
            </a:r>
            <a:endParaRPr lang="de-DE" altLang="de-DE" sz="800" b="1">
              <a:latin typeface="Arial"/>
              <a:cs typeface="Arial"/>
            </a:endParaRPr>
          </a:p>
        </p:txBody>
      </p:sp>
    </p:spTree>
    <p:extLst>
      <p:ext uri="{BB962C8B-B14F-4D97-AF65-F5344CB8AC3E}">
        <p14:creationId xmlns:p14="http://schemas.microsoft.com/office/powerpoint/2010/main" val="14819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Gruppierung 8"/>
          <p:cNvGrpSpPr>
            <a:grpSpLocks/>
          </p:cNvGrpSpPr>
          <p:nvPr/>
        </p:nvGrpSpPr>
        <p:grpSpPr bwMode="auto">
          <a:xfrm>
            <a:off x="539750" y="2132857"/>
            <a:ext cx="8208963" cy="4392363"/>
            <a:chOff x="685799" y="2515056"/>
            <a:chExt cx="7718425" cy="1925182"/>
          </a:xfrm>
        </p:grpSpPr>
        <p:sp>
          <p:nvSpPr>
            <p:cNvPr id="25612" name="Rectangle 19"/>
            <p:cNvSpPr>
              <a:spLocks noChangeArrowheads="1"/>
            </p:cNvSpPr>
            <p:nvPr/>
          </p:nvSpPr>
          <p:spPr bwMode="auto">
            <a:xfrm>
              <a:off x="685799" y="2515056"/>
              <a:ext cx="7718425" cy="1925182"/>
            </a:xfrm>
            <a:prstGeom prst="rect">
              <a:avLst/>
            </a:prstGeom>
            <a:solidFill>
              <a:srgbClr val="FF9900"/>
            </a:solidFill>
            <a:ln w="3175">
              <a:solidFill>
                <a:schemeClr val="tx1"/>
              </a:solidFill>
              <a:miter lim="800000"/>
              <a:headEnd/>
              <a:tailEnd/>
            </a:ln>
          </p:spPr>
          <p:txBody>
            <a:bodyPr lIns="91440" tIns="45720" rIns="91440" bIns="45720" anchor="t"/>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endParaRPr lang="de-DE" altLang="de-DE" sz="1400" b="1" i="1" dirty="0">
                <a:latin typeface="Arial" panose="020B0604020202020204" pitchFamily="34" charset="0"/>
              </a:endParaRPr>
            </a:p>
            <a:p>
              <a:pPr defTabSz="914400" eaLnBrk="1" hangingPunct="1"/>
              <a:endParaRPr lang="de-DE" altLang="de-DE" sz="1400" dirty="0">
                <a:latin typeface="Arial" panose="020B0604020202020204" pitchFamily="34" charset="0"/>
              </a:endParaRPr>
            </a:p>
            <a:p>
              <a:pPr defTabSz="914400" eaLnBrk="1" hangingPunct="1"/>
              <a:endParaRPr lang="de-DE" altLang="de-DE" sz="1400" dirty="0">
                <a:latin typeface="Arial" panose="020B0604020202020204" pitchFamily="34" charset="0"/>
              </a:endParaRPr>
            </a:p>
            <a:p>
              <a:pPr defTabSz="914400" eaLnBrk="1" hangingPunct="1"/>
              <a:endParaRPr lang="de-DE" altLang="de-DE" sz="1400" dirty="0">
                <a:latin typeface="Arial"/>
                <a:ea typeface="MS PGothic"/>
                <a:cs typeface="Arial"/>
              </a:endParaRPr>
            </a:p>
            <a:p>
              <a:pPr defTabSz="914400"/>
              <a:r>
                <a:rPr lang="de-DE" altLang="de-DE" sz="1400" dirty="0">
                  <a:latin typeface="Arial"/>
                  <a:ea typeface="MS PGothic"/>
                  <a:cs typeface="Arial"/>
                </a:rPr>
                <a:t>Oktober ‒ Dezember 2024</a:t>
              </a:r>
              <a:endParaRPr lang="de-DE" altLang="de-DE" sz="1000" dirty="0">
                <a:latin typeface="Arial"/>
                <a:ea typeface="MS PGothic"/>
                <a:cs typeface="Arial"/>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a:p>
              <a:pPr defTabSz="914400" eaLnBrk="1" hangingPunct="1"/>
              <a:endParaRPr lang="de-DE" altLang="de-DE" sz="800" i="1" dirty="0">
                <a:latin typeface="Frutiger 55 Roman" charset="0"/>
              </a:endParaRPr>
            </a:p>
          </p:txBody>
        </p:sp>
        <p:sp>
          <p:nvSpPr>
            <p:cNvPr id="25615" name="Line 22"/>
            <p:cNvSpPr>
              <a:spLocks noChangeShapeType="1"/>
            </p:cNvSpPr>
            <p:nvPr/>
          </p:nvSpPr>
          <p:spPr bwMode="auto">
            <a:xfrm>
              <a:off x="3988293" y="2515648"/>
              <a:ext cx="14875" cy="1429384"/>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5613" name="Rectangle 20"/>
            <p:cNvSpPr>
              <a:spLocks noChangeArrowheads="1"/>
            </p:cNvSpPr>
            <p:nvPr/>
          </p:nvSpPr>
          <p:spPr bwMode="auto">
            <a:xfrm>
              <a:off x="2987585" y="2632357"/>
              <a:ext cx="2031164" cy="226522"/>
            </a:xfrm>
            <a:prstGeom prst="rect">
              <a:avLst/>
            </a:prstGeom>
            <a:solidFill>
              <a:srgbClr val="FFFFFF"/>
            </a:solidFill>
            <a:ln w="9525">
              <a:solidFill>
                <a:schemeClr val="tx1"/>
              </a:solidFill>
              <a:miter lim="800000"/>
              <a:headEnd/>
              <a:tailEnd/>
            </a:ln>
          </p:spPr>
          <p:txBody>
            <a:bodyPr lIns="91440" tIns="45720" rIns="91440" bIns="45720" anchor="t"/>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a:r>
                <a:rPr lang="de-DE" altLang="de-DE" sz="1400" b="1">
                  <a:latin typeface="Arial"/>
                  <a:ea typeface="MS PGothic"/>
                  <a:cs typeface="Arial"/>
                </a:rPr>
                <a:t>Information für Eltern</a:t>
              </a:r>
              <a:endParaRPr lang="de-DE"/>
            </a:p>
            <a:p>
              <a:pPr defTabSz="914400"/>
              <a:r>
                <a:rPr lang="de-DE" altLang="de-DE" sz="1400">
                  <a:latin typeface="Arial"/>
                  <a:ea typeface="MS PGothic"/>
                  <a:cs typeface="Arial"/>
                </a:rPr>
                <a:t>Elternabend</a:t>
              </a:r>
            </a:p>
            <a:p>
              <a:pPr defTabSz="914400" eaLnBrk="1" hangingPunct="1"/>
              <a:endParaRPr lang="de-DE" altLang="de-DE" sz="1000" i="1">
                <a:latin typeface="Frutiger 55 Roman" charset="0"/>
              </a:endParaRPr>
            </a:p>
          </p:txBody>
        </p:sp>
        <p:sp>
          <p:nvSpPr>
            <p:cNvPr id="25614" name="Rectangle 21"/>
            <p:cNvSpPr>
              <a:spLocks noChangeArrowheads="1"/>
            </p:cNvSpPr>
            <p:nvPr/>
          </p:nvSpPr>
          <p:spPr bwMode="auto">
            <a:xfrm>
              <a:off x="3055290" y="3945032"/>
              <a:ext cx="2098870" cy="341146"/>
            </a:xfrm>
            <a:prstGeom prst="rect">
              <a:avLst/>
            </a:prstGeom>
            <a:solidFill>
              <a:srgbClr val="FFFFFF"/>
            </a:solidFill>
            <a:ln w="9525">
              <a:solidFill>
                <a:schemeClr val="tx1"/>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1400" b="1" dirty="0">
                  <a:latin typeface="Arial" panose="020B0604020202020204" pitchFamily="34" charset="0"/>
                </a:rPr>
                <a:t>Übertrittsgespräch</a:t>
              </a:r>
              <a:r>
                <a:rPr lang="de-DE" altLang="de-DE" sz="1400" dirty="0">
                  <a:latin typeface="Arial" panose="020B0604020202020204" pitchFamily="34" charset="0"/>
                </a:rPr>
                <a:t> mit Erziehungsberechtigten, Schüler / Schülerin</a:t>
              </a:r>
              <a:endParaRPr lang="de-DE" altLang="de-DE" sz="1000" dirty="0">
                <a:latin typeface="Arial" panose="020B0604020202020204" pitchFamily="34" charset="0"/>
              </a:endParaRPr>
            </a:p>
            <a:p>
              <a:pPr algn="ctr" defTabSz="914400" eaLnBrk="1" hangingPunct="1"/>
              <a:endParaRPr lang="de-DE" altLang="de-DE" sz="1000" i="1" dirty="0">
                <a:latin typeface="Frutiger 55 Roman" charset="0"/>
              </a:endParaRPr>
            </a:p>
          </p:txBody>
        </p:sp>
      </p:grpSp>
      <p:sp>
        <p:nvSpPr>
          <p:cNvPr id="25604" name="Text Box 10"/>
          <p:cNvSpPr txBox="1">
            <a:spLocks noChangeArrowheads="1"/>
          </p:cNvSpPr>
          <p:nvPr/>
        </p:nvSpPr>
        <p:spPr bwMode="auto">
          <a:xfrm>
            <a:off x="6732588" y="1523505"/>
            <a:ext cx="1524000" cy="473075"/>
          </a:xfrm>
          <a:prstGeom prst="rect">
            <a:avLst/>
          </a:prstGeom>
          <a:solidFill>
            <a:srgbClr val="808080"/>
          </a:solidFill>
          <a:ln w="9525">
            <a:no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2000" b="1" i="1">
                <a:solidFill>
                  <a:srgbClr val="FFFFFF"/>
                </a:solidFill>
                <a:latin typeface="Arial" panose="020B0604020202020204" pitchFamily="34" charset="0"/>
              </a:rPr>
              <a:t>6. KLASSE</a:t>
            </a:r>
            <a:endParaRPr lang="de-DE" altLang="de-DE" sz="1400" b="1" i="1">
              <a:solidFill>
                <a:srgbClr val="FFFFFF"/>
              </a:solidFill>
              <a:latin typeface="Arial" panose="020B0604020202020204" pitchFamily="34" charset="0"/>
            </a:endParaRPr>
          </a:p>
        </p:txBody>
      </p:sp>
      <p:sp>
        <p:nvSpPr>
          <p:cNvPr id="25605" name="Rechteck 33"/>
          <p:cNvSpPr>
            <a:spLocks noChangeArrowheads="1"/>
          </p:cNvSpPr>
          <p:nvPr/>
        </p:nvSpPr>
        <p:spPr bwMode="auto">
          <a:xfrm>
            <a:off x="539750" y="5565775"/>
            <a:ext cx="25701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sz="1400" dirty="0">
                <a:latin typeface="Arial"/>
                <a:ea typeface="MS PGothic"/>
                <a:cs typeface="Arial"/>
              </a:rPr>
              <a:t>Abgeschlossen Ende März 2025 bis Kalenderwoche 13 </a:t>
            </a:r>
            <a:endParaRPr lang="de-DE" dirty="0">
              <a:ea typeface="MS PGothic"/>
            </a:endParaRPr>
          </a:p>
        </p:txBody>
      </p:sp>
      <p:sp>
        <p:nvSpPr>
          <p:cNvPr id="25606" name="Rectangle 20"/>
          <p:cNvSpPr>
            <a:spLocks noChangeArrowheads="1"/>
          </p:cNvSpPr>
          <p:nvPr/>
        </p:nvSpPr>
        <p:spPr bwMode="auto">
          <a:xfrm>
            <a:off x="5507980" y="2305125"/>
            <a:ext cx="3168476" cy="331787"/>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1400" b="1">
                <a:latin typeface="Arial" panose="020B0604020202020204" pitchFamily="34" charset="0"/>
              </a:rPr>
              <a:t>Empfehlungsgrundlagen</a:t>
            </a:r>
          </a:p>
        </p:txBody>
      </p:sp>
      <p:sp>
        <p:nvSpPr>
          <p:cNvPr id="25607" name="Rectangle 20"/>
          <p:cNvSpPr>
            <a:spLocks noChangeArrowheads="1"/>
          </p:cNvSpPr>
          <p:nvPr/>
        </p:nvSpPr>
        <p:spPr bwMode="auto">
          <a:xfrm>
            <a:off x="5507979" y="2780928"/>
            <a:ext cx="1645175" cy="293883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1400" b="1">
                <a:latin typeface="Arial" panose="020B0604020202020204" pitchFamily="34" charset="0"/>
              </a:rPr>
              <a:t>Beurteilung der fachlichen</a:t>
            </a:r>
          </a:p>
          <a:p>
            <a:pPr defTabSz="914400" eaLnBrk="1" hangingPunct="1"/>
            <a:r>
              <a:rPr lang="de-DE" altLang="de-DE" sz="1400" b="1">
                <a:latin typeface="Arial" panose="020B0604020202020204" pitchFamily="34" charset="0"/>
              </a:rPr>
              <a:t>Leistung</a:t>
            </a:r>
          </a:p>
          <a:p>
            <a:pPr defTabSz="914400" eaLnBrk="1" hangingPunct="1"/>
            <a:r>
              <a:rPr lang="de-DE" altLang="de-DE" sz="1400">
                <a:latin typeface="Arial" panose="020B0604020202020204" pitchFamily="34" charset="0"/>
              </a:rPr>
              <a:t>Deutsch</a:t>
            </a:r>
          </a:p>
          <a:p>
            <a:pPr defTabSz="914400" eaLnBrk="1" hangingPunct="1"/>
            <a:r>
              <a:rPr lang="de-DE" altLang="de-DE" sz="1400">
                <a:latin typeface="Arial" panose="020B0604020202020204" pitchFamily="34" charset="0"/>
              </a:rPr>
              <a:t>Mathematik</a:t>
            </a:r>
          </a:p>
          <a:p>
            <a:pPr defTabSz="914400" eaLnBrk="1" hangingPunct="1"/>
            <a:r>
              <a:rPr lang="de-DE" altLang="de-DE" sz="1400">
                <a:latin typeface="Arial" panose="020B0604020202020204" pitchFamily="34" charset="0"/>
              </a:rPr>
              <a:t>NMG</a:t>
            </a:r>
          </a:p>
          <a:p>
            <a:pPr defTabSz="914400" eaLnBrk="1" hangingPunct="1"/>
            <a:endParaRPr lang="de-DE" altLang="de-DE" sz="1400" b="1">
              <a:latin typeface="Arial" panose="020B0604020202020204" pitchFamily="34" charset="0"/>
            </a:endParaRPr>
          </a:p>
          <a:p>
            <a:pPr defTabSz="914400" eaLnBrk="1" hangingPunct="1"/>
            <a:r>
              <a:rPr lang="de-DE" altLang="de-DE" sz="1400">
                <a:latin typeface="Arial" panose="020B0604020202020204" pitchFamily="34" charset="0"/>
              </a:rPr>
              <a:t>Zeitraum von August bis zur</a:t>
            </a:r>
            <a:br>
              <a:rPr lang="de-DE" altLang="de-DE" sz="1400">
                <a:latin typeface="Arial" panose="020B0604020202020204" pitchFamily="34" charset="0"/>
              </a:rPr>
            </a:br>
            <a:r>
              <a:rPr lang="de-DE" altLang="de-DE" sz="1400">
                <a:latin typeface="Arial" panose="020B0604020202020204" pitchFamily="34" charset="0"/>
              </a:rPr>
              <a:t>10. Kalender-woche</a:t>
            </a:r>
          </a:p>
        </p:txBody>
      </p:sp>
      <p:sp>
        <p:nvSpPr>
          <p:cNvPr id="25608" name="Rectangle 20"/>
          <p:cNvSpPr>
            <a:spLocks noChangeArrowheads="1"/>
          </p:cNvSpPr>
          <p:nvPr/>
        </p:nvSpPr>
        <p:spPr bwMode="auto">
          <a:xfrm>
            <a:off x="6947841" y="2780928"/>
            <a:ext cx="1728615" cy="293883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180975" indent="-180975" defTabSz="914400" eaLnBrk="1" hangingPunct="1">
              <a:buFont typeface="Arial" panose="020B0604020202020204" pitchFamily="34" charset="0"/>
              <a:buChar char="•"/>
            </a:pPr>
            <a:r>
              <a:rPr lang="de-DE" altLang="de-DE" sz="1400" b="1" err="1">
                <a:latin typeface="Arial" panose="020B0604020202020204" pitchFamily="34" charset="0"/>
              </a:rPr>
              <a:t>Gesamtein</a:t>
            </a:r>
            <a:r>
              <a:rPr lang="de-DE" altLang="de-DE" sz="1400" b="1">
                <a:latin typeface="Arial" panose="020B0604020202020204" pitchFamily="34" charset="0"/>
              </a:rPr>
              <a:t>-schätzung der Leistungen und  </a:t>
            </a:r>
            <a:r>
              <a:rPr lang="de-DE" altLang="de-DE" sz="1400" b="1" err="1">
                <a:latin typeface="Arial" panose="020B0604020202020204" pitchFamily="34" charset="0"/>
              </a:rPr>
              <a:t>Leistungsent</a:t>
            </a:r>
            <a:r>
              <a:rPr lang="de-DE" altLang="de-DE" sz="1400" b="1">
                <a:latin typeface="Arial" panose="020B0604020202020204" pitchFamily="34" charset="0"/>
              </a:rPr>
              <a:t>-wicklung in allen Fächern</a:t>
            </a:r>
          </a:p>
          <a:p>
            <a:pPr marL="180975" indent="-180975" defTabSz="914400" eaLnBrk="1" hangingPunct="1">
              <a:buFont typeface="Arial" panose="020B0604020202020204" pitchFamily="34" charset="0"/>
              <a:buChar char="•"/>
            </a:pPr>
            <a:r>
              <a:rPr lang="de-DE" altLang="de-DE" sz="1400" b="1">
                <a:latin typeface="Arial" panose="020B0604020202020204" pitchFamily="34" charset="0"/>
              </a:rPr>
              <a:t>Arbeits- und   Lernverhalten</a:t>
            </a:r>
          </a:p>
          <a:p>
            <a:pPr marL="180975" indent="-180975" defTabSz="914400" eaLnBrk="1" hangingPunct="1">
              <a:buFont typeface="Arial" panose="020B0604020202020204" pitchFamily="34" charset="0"/>
              <a:buChar char="•"/>
            </a:pPr>
            <a:r>
              <a:rPr lang="de-DE" altLang="de-DE" sz="1400" b="1">
                <a:latin typeface="Arial" panose="020B0604020202020204" pitchFamily="34" charset="0"/>
              </a:rPr>
              <a:t>Profile der An-forderungs-niveaus B, E und P</a:t>
            </a:r>
          </a:p>
        </p:txBody>
      </p:sp>
      <p:sp>
        <p:nvSpPr>
          <p:cNvPr id="25609" name="Line 22"/>
          <p:cNvSpPr>
            <a:spLocks noChangeShapeType="1"/>
          </p:cNvSpPr>
          <p:nvPr/>
        </p:nvSpPr>
        <p:spPr bwMode="auto">
          <a:xfrm flipH="1">
            <a:off x="5292078" y="5949950"/>
            <a:ext cx="2715357" cy="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cxnSp>
        <p:nvCxnSpPr>
          <p:cNvPr id="47" name="Gerade Verbindung 46"/>
          <p:cNvCxnSpPr>
            <a:cxnSpLocks noChangeShapeType="1"/>
          </p:cNvCxnSpPr>
          <p:nvPr/>
        </p:nvCxnSpPr>
        <p:spPr bwMode="auto">
          <a:xfrm flipV="1">
            <a:off x="7668567" y="5719763"/>
            <a:ext cx="1" cy="230189"/>
          </a:xfrm>
          <a:prstGeom prst="line">
            <a:avLst/>
          </a:prstGeom>
          <a:noFill/>
          <a:ln w="28575">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48" name="Gerade Verbindung 47"/>
          <p:cNvCxnSpPr>
            <a:cxnSpLocks noChangeShapeType="1"/>
          </p:cNvCxnSpPr>
          <p:nvPr/>
        </p:nvCxnSpPr>
        <p:spPr bwMode="auto">
          <a:xfrm flipV="1">
            <a:off x="6228705" y="5719763"/>
            <a:ext cx="0" cy="230189"/>
          </a:xfrm>
          <a:prstGeom prst="line">
            <a:avLst/>
          </a:prstGeom>
          <a:noFill/>
          <a:ln w="28575">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17" name="Bild 17" descr="zsl_praesentation_linie_v_c.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19" name="Grafik 18">
            <a:extLst>
              <a:ext uri="{FF2B5EF4-FFF2-40B4-BE49-F238E27FC236}">
                <a16:creationId xmlns:a16="http://schemas.microsoft.com/office/drawing/2014/main" id="{504B4F3C-E02C-4093-9914-B08893516D44}"/>
              </a:ext>
            </a:extLst>
          </p:cNvPr>
          <p:cNvPicPr>
            <a:picLocks noChangeAspect="1"/>
          </p:cNvPicPr>
          <p:nvPr/>
        </p:nvPicPr>
        <p:blipFill>
          <a:blip r:embed="rId4"/>
          <a:stretch>
            <a:fillRect/>
          </a:stretch>
        </p:blipFill>
        <p:spPr>
          <a:xfrm>
            <a:off x="2637" y="10795"/>
            <a:ext cx="2635758" cy="1413510"/>
          </a:xfrm>
          <a:prstGeom prst="rect">
            <a:avLst/>
          </a:prstGeom>
        </p:spPr>
      </p:pic>
      <p:sp>
        <p:nvSpPr>
          <p:cNvPr id="2" name="Rectangle 20">
            <a:extLst>
              <a:ext uri="{FF2B5EF4-FFF2-40B4-BE49-F238E27FC236}">
                <a16:creationId xmlns:a16="http://schemas.microsoft.com/office/drawing/2014/main" id="{586517A9-59D3-4D9E-962E-21C64EC56781}"/>
              </a:ext>
            </a:extLst>
          </p:cNvPr>
          <p:cNvSpPr>
            <a:spLocks noChangeArrowheads="1"/>
          </p:cNvSpPr>
          <p:nvPr/>
        </p:nvSpPr>
        <p:spPr bwMode="auto">
          <a:xfrm>
            <a:off x="2989933" y="3082855"/>
            <a:ext cx="2160253" cy="1244541"/>
          </a:xfrm>
          <a:prstGeom prst="rect">
            <a:avLst/>
          </a:prstGeom>
          <a:solidFill>
            <a:srgbClr val="FFFFFF"/>
          </a:solidFill>
          <a:ln w="9525">
            <a:solidFill>
              <a:schemeClr val="tx1"/>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1400" b="1">
                <a:latin typeface="Arial" panose="020B0604020202020204" pitchFamily="34" charset="0"/>
              </a:rPr>
              <a:t>Standortgespräch 2 </a:t>
            </a:r>
            <a:r>
              <a:rPr lang="de-DE" altLang="de-DE" sz="1400">
                <a:latin typeface="Arial" panose="020B0604020202020204" pitchFamily="34" charset="0"/>
              </a:rPr>
              <a:t>und </a:t>
            </a:r>
            <a:r>
              <a:rPr lang="de-DE" altLang="de-DE" sz="1400" b="1">
                <a:latin typeface="Arial" panose="020B0604020202020204" pitchFamily="34" charset="0"/>
              </a:rPr>
              <a:t>Information Resultate Check P5 </a:t>
            </a:r>
            <a:r>
              <a:rPr lang="de-DE" altLang="de-DE" sz="1400">
                <a:latin typeface="Arial" panose="020B0604020202020204" pitchFamily="34" charset="0"/>
              </a:rPr>
              <a:t>mit Erziehungsberechtigten, Schüler / Schülerin</a:t>
            </a:r>
            <a:endParaRPr lang="de-DE" altLang="de-DE" sz="1000">
              <a:latin typeface="Arial" panose="020B0604020202020204" pitchFamily="34" charset="0"/>
            </a:endParaRPr>
          </a:p>
          <a:p>
            <a:pPr defTabSz="914400" eaLnBrk="1" hangingPunct="1"/>
            <a:endParaRPr lang="de-DE" altLang="de-DE" sz="1000" i="1">
              <a:latin typeface="Frutiger 55 Roman" charset="0"/>
            </a:endParaRPr>
          </a:p>
        </p:txBody>
      </p:sp>
    </p:spTree>
    <p:extLst>
      <p:ext uri="{BB962C8B-B14F-4D97-AF65-F5344CB8AC3E}">
        <p14:creationId xmlns:p14="http://schemas.microsoft.com/office/powerpoint/2010/main" val="237178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8"/>
          <p:cNvGrpSpPr>
            <a:grpSpLocks/>
          </p:cNvGrpSpPr>
          <p:nvPr/>
        </p:nvGrpSpPr>
        <p:grpSpPr bwMode="auto">
          <a:xfrm>
            <a:off x="525278" y="1627839"/>
            <a:ext cx="8355456" cy="4896785"/>
            <a:chOff x="598" y="1470"/>
            <a:chExt cx="4586" cy="2291"/>
          </a:xfrm>
        </p:grpSpPr>
        <p:sp>
          <p:nvSpPr>
            <p:cNvPr id="27659" name="Line 22"/>
            <p:cNvSpPr>
              <a:spLocks noChangeShapeType="1"/>
            </p:cNvSpPr>
            <p:nvPr/>
          </p:nvSpPr>
          <p:spPr bwMode="auto">
            <a:xfrm>
              <a:off x="2087" y="1512"/>
              <a:ext cx="0" cy="297"/>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7660" name="Line 23"/>
            <p:cNvSpPr>
              <a:spLocks noChangeShapeType="1"/>
            </p:cNvSpPr>
            <p:nvPr/>
          </p:nvSpPr>
          <p:spPr bwMode="auto">
            <a:xfrm>
              <a:off x="2087" y="2226"/>
              <a:ext cx="0" cy="297"/>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7661" name="Line 24"/>
            <p:cNvSpPr>
              <a:spLocks noChangeShapeType="1"/>
            </p:cNvSpPr>
            <p:nvPr/>
          </p:nvSpPr>
          <p:spPr bwMode="auto">
            <a:xfrm>
              <a:off x="2087" y="2879"/>
              <a:ext cx="0" cy="296"/>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7662" name="Line 25"/>
            <p:cNvSpPr>
              <a:spLocks noChangeShapeType="1"/>
            </p:cNvSpPr>
            <p:nvPr/>
          </p:nvSpPr>
          <p:spPr bwMode="auto">
            <a:xfrm>
              <a:off x="4106" y="2226"/>
              <a:ext cx="0" cy="297"/>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7663" name="Line 26"/>
            <p:cNvSpPr>
              <a:spLocks noChangeShapeType="1"/>
            </p:cNvSpPr>
            <p:nvPr/>
          </p:nvSpPr>
          <p:spPr bwMode="auto">
            <a:xfrm>
              <a:off x="4106" y="2879"/>
              <a:ext cx="0" cy="296"/>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7664" name="Rectangle 15"/>
            <p:cNvSpPr>
              <a:spLocks noChangeArrowheads="1"/>
            </p:cNvSpPr>
            <p:nvPr/>
          </p:nvSpPr>
          <p:spPr bwMode="auto">
            <a:xfrm>
              <a:off x="598" y="1470"/>
              <a:ext cx="4586" cy="2291"/>
            </a:xfrm>
            <a:prstGeom prst="rect">
              <a:avLst/>
            </a:prstGeom>
            <a:solidFill>
              <a:srgbClr val="FF9900"/>
            </a:solidFill>
            <a:ln w="317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endParaRPr lang="de-DE" altLang="de-DE" sz="800"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400" b="1" i="1" dirty="0">
                <a:latin typeface="Arial" panose="020B0604020202020204" pitchFamily="34" charset="0"/>
              </a:endParaRPr>
            </a:p>
            <a:p>
              <a:pPr defTabSz="914400" eaLnBrk="1" hangingPunct="1"/>
              <a:endParaRPr lang="de-DE" altLang="de-DE" sz="1400" b="1" i="1" dirty="0">
                <a:latin typeface="Arial" panose="020B0604020202020204" pitchFamily="34" charset="0"/>
              </a:endParaRPr>
            </a:p>
            <a:p>
              <a:pPr defTabSz="914400" eaLnBrk="1" hangingPunct="1"/>
              <a:endParaRPr lang="de-DE" altLang="de-DE" sz="1400" b="1" i="1" dirty="0">
                <a:latin typeface="Arial" panose="020B0604020202020204" pitchFamily="34" charset="0"/>
              </a:endParaRPr>
            </a:p>
            <a:p>
              <a:pPr defTabSz="914400" eaLnBrk="1" hangingPunct="1"/>
              <a:endParaRPr lang="de-DE" altLang="de-DE" sz="1400" b="1" i="1" dirty="0">
                <a:latin typeface="Arial" panose="020B0604020202020204" pitchFamily="34" charset="0"/>
              </a:endParaRPr>
            </a:p>
            <a:p>
              <a:pPr defTabSz="914400" eaLnBrk="1" hangingPunct="1"/>
              <a:endParaRPr lang="de-DE" altLang="de-DE" sz="1400" dirty="0">
                <a:latin typeface="Arial" panose="020B0604020202020204" pitchFamily="34" charset="0"/>
              </a:endParaRPr>
            </a:p>
            <a:p>
              <a:pPr defTabSz="914400" eaLnBrk="1" hangingPunct="1"/>
              <a:endParaRPr lang="de-DE" altLang="de-DE" sz="1400" dirty="0">
                <a:latin typeface="Arial" panose="020B0604020202020204" pitchFamily="34" charset="0"/>
              </a:endParaRPr>
            </a:p>
            <a:p>
              <a:pPr defTabSz="914400" eaLnBrk="1" hangingPunct="1"/>
              <a:endParaRPr lang="de-DE" altLang="de-DE" sz="1400" dirty="0">
                <a:latin typeface="Arial" panose="020B0604020202020204" pitchFamily="34" charset="0"/>
              </a:endParaRPr>
            </a:p>
            <a:p>
              <a:pPr defTabSz="914400" eaLnBrk="1" hangingPunct="1"/>
              <a:r>
                <a:rPr lang="de-DE" altLang="de-DE" sz="1400" dirty="0">
                  <a:latin typeface="Arial" panose="020B0604020202020204" pitchFamily="34" charset="0"/>
                </a:rPr>
                <a:t>Mitte April 2025</a:t>
              </a:r>
            </a:p>
            <a:p>
              <a:pPr defTabSz="914400" eaLnBrk="1" hangingPunct="1"/>
              <a:endParaRPr lang="de-DE" altLang="de-DE" sz="1400" dirty="0">
                <a:latin typeface="Arial" panose="020B0604020202020204" pitchFamily="34" charset="0"/>
              </a:endParaRPr>
            </a:p>
            <a:p>
              <a:pPr defTabSz="914400" eaLnBrk="1" hangingPunct="1"/>
              <a:endParaRPr lang="de-DE" altLang="de-DE" sz="1400" dirty="0">
                <a:latin typeface="Arial" panose="020B0604020202020204" pitchFamily="34" charset="0"/>
              </a:endParaRPr>
            </a:p>
            <a:p>
              <a:pPr defTabSz="914400" eaLnBrk="1" hangingPunct="1"/>
              <a:endParaRPr lang="de-DE" altLang="de-DE" sz="1400" dirty="0">
                <a:latin typeface="Arial" panose="020B0604020202020204" pitchFamily="34" charset="0"/>
              </a:endParaRPr>
            </a:p>
            <a:p>
              <a:pPr defTabSz="914400" eaLnBrk="1" hangingPunct="1"/>
              <a:endParaRPr lang="de-DE" altLang="de-DE" sz="1000" dirty="0">
                <a:latin typeface="Arial" panose="020B0604020202020204" pitchFamily="34"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endParaRPr lang="de-DE" altLang="de-DE" sz="1000" b="1" i="1" dirty="0">
                <a:latin typeface="Frutiger 55 Roman" charset="0"/>
              </a:endParaRPr>
            </a:p>
            <a:p>
              <a:pPr defTabSz="914400" eaLnBrk="1" hangingPunct="1"/>
              <a:r>
                <a:rPr lang="de-DE" altLang="de-DE" sz="1400" b="1" i="1" dirty="0">
                  <a:latin typeface="Frutiger 55 Roman" charset="0"/>
                </a:rPr>
                <a:t> </a:t>
              </a:r>
              <a:endParaRPr lang="de-DE" altLang="de-DE" sz="800" i="1" dirty="0">
                <a:latin typeface="Frutiger 55 Roman" charset="0"/>
              </a:endParaRPr>
            </a:p>
          </p:txBody>
        </p:sp>
        <p:sp>
          <p:nvSpPr>
            <p:cNvPr id="27665" name="Rectangle 16"/>
            <p:cNvSpPr>
              <a:spLocks noChangeArrowheads="1"/>
            </p:cNvSpPr>
            <p:nvPr/>
          </p:nvSpPr>
          <p:spPr bwMode="auto">
            <a:xfrm>
              <a:off x="1512" y="1525"/>
              <a:ext cx="1586" cy="36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1400">
                  <a:latin typeface="Arial" panose="020B0604020202020204" pitchFamily="34" charset="0"/>
                </a:rPr>
                <a:t>Lehrperson und Erziehungs-berechtigte sind sich einig mit der </a:t>
              </a:r>
              <a:r>
                <a:rPr lang="de-DE" altLang="de-DE" sz="1400" b="1">
                  <a:latin typeface="Arial" panose="020B0604020202020204" pitchFamily="34" charset="0"/>
                </a:rPr>
                <a:t>Empfehlung</a:t>
              </a:r>
            </a:p>
            <a:p>
              <a:pPr algn="ctr" defTabSz="914400" eaLnBrk="1" hangingPunct="1"/>
              <a:endParaRPr lang="de-DE" altLang="de-DE" sz="1000" i="1">
                <a:latin typeface="Frutiger 55 Roman" charset="0"/>
              </a:endParaRPr>
            </a:p>
          </p:txBody>
        </p:sp>
        <p:sp>
          <p:nvSpPr>
            <p:cNvPr id="27666" name="Rectangle 17"/>
            <p:cNvSpPr>
              <a:spLocks noChangeArrowheads="1"/>
            </p:cNvSpPr>
            <p:nvPr/>
          </p:nvSpPr>
          <p:spPr bwMode="auto">
            <a:xfrm>
              <a:off x="1512" y="2279"/>
              <a:ext cx="1586" cy="329"/>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endParaRPr lang="de-DE" altLang="de-DE" sz="800" b="1">
                <a:latin typeface="Arial" panose="020B0604020202020204" pitchFamily="34" charset="0"/>
              </a:endParaRPr>
            </a:p>
            <a:p>
              <a:pPr algn="ctr" defTabSz="914400" eaLnBrk="1" hangingPunct="1"/>
              <a:r>
                <a:rPr lang="de-DE" altLang="de-DE" sz="1400" b="1">
                  <a:latin typeface="Arial" panose="020B0604020202020204" pitchFamily="34" charset="0"/>
                </a:rPr>
                <a:t>Antrag</a:t>
              </a:r>
              <a:r>
                <a:rPr lang="de-DE" altLang="de-DE" sz="1400">
                  <a:latin typeface="Arial" panose="020B0604020202020204" pitchFamily="34" charset="0"/>
                </a:rPr>
                <a:t> an die Schulleitungskonferenz</a:t>
              </a:r>
            </a:p>
          </p:txBody>
        </p:sp>
        <p:sp>
          <p:nvSpPr>
            <p:cNvPr id="27667" name="Rectangle 18"/>
            <p:cNvSpPr>
              <a:spLocks noChangeArrowheads="1"/>
            </p:cNvSpPr>
            <p:nvPr/>
          </p:nvSpPr>
          <p:spPr bwMode="auto">
            <a:xfrm>
              <a:off x="1512" y="2750"/>
              <a:ext cx="1586" cy="329"/>
            </a:xfrm>
            <a:prstGeom prst="rect">
              <a:avLst/>
            </a:prstGeom>
            <a:solidFill>
              <a:srgbClr val="FFFFFF"/>
            </a:solidFill>
            <a:ln w="9525">
              <a:solidFill>
                <a:srgbClr val="000000"/>
              </a:solidFill>
              <a:miter lim="800000"/>
              <a:headEnd/>
              <a:tailEnd/>
            </a:ln>
          </p:spPr>
          <p:txBody>
            <a:bodyPr lIns="91440" tIns="45720" rIns="91440" bIns="45720" anchor="t"/>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ts val="0"/>
                </a:spcBef>
              </a:pPr>
              <a:endParaRPr lang="de-DE" altLang="de-DE" sz="600" b="1">
                <a:latin typeface="Arial" panose="020B0604020202020204" pitchFamily="34" charset="0"/>
              </a:endParaRPr>
            </a:p>
            <a:p>
              <a:pPr algn="ctr" defTabSz="914400" eaLnBrk="1" hangingPunct="1">
                <a:spcBef>
                  <a:spcPts val="0"/>
                </a:spcBef>
              </a:pPr>
              <a:r>
                <a:rPr lang="de-DE" altLang="de-DE" sz="1400" b="1">
                  <a:latin typeface="Arial"/>
                  <a:ea typeface="MS PGothic"/>
                  <a:cs typeface="Arial"/>
                </a:rPr>
                <a:t>Übertrittsentscheid</a:t>
              </a:r>
              <a:endParaRPr lang="de-DE" altLang="de-DE" sz="1400" b="1">
                <a:latin typeface="Arial" panose="020B0604020202020204" pitchFamily="34" charset="0"/>
              </a:endParaRPr>
            </a:p>
            <a:p>
              <a:pPr algn="ctr" defTabSz="914400" eaLnBrk="1" hangingPunct="1"/>
              <a:r>
                <a:rPr lang="de-DE" altLang="de-DE" sz="1400">
                  <a:latin typeface="Arial" panose="020B0604020202020204" pitchFamily="34" charset="0"/>
                </a:rPr>
                <a:t>Schulleitungskonferenz</a:t>
              </a:r>
            </a:p>
          </p:txBody>
        </p:sp>
        <p:sp>
          <p:nvSpPr>
            <p:cNvPr id="27668" name="Rectangle 19"/>
            <p:cNvSpPr>
              <a:spLocks noChangeArrowheads="1"/>
            </p:cNvSpPr>
            <p:nvPr/>
          </p:nvSpPr>
          <p:spPr bwMode="auto">
            <a:xfrm>
              <a:off x="3646" y="1525"/>
              <a:ext cx="1389" cy="44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1400" b="1">
                  <a:latin typeface="Arial" panose="020B0604020202020204" pitchFamily="34" charset="0"/>
                </a:rPr>
                <a:t>Mögliche Anmeldung zur Kontrollprüfung bei der Schulleitung der Primarschule</a:t>
              </a:r>
            </a:p>
            <a:p>
              <a:pPr algn="ctr" defTabSz="914400" eaLnBrk="1" hangingPunct="1"/>
              <a:endParaRPr lang="de-DE" altLang="de-DE" sz="1200" i="1">
                <a:latin typeface="Arial" panose="020B0604020202020204" pitchFamily="34" charset="0"/>
              </a:endParaRPr>
            </a:p>
            <a:p>
              <a:pPr algn="ctr" defTabSz="914400" eaLnBrk="1" hangingPunct="1"/>
              <a:endParaRPr lang="de-DE" altLang="de-DE" sz="1200" i="1">
                <a:latin typeface="Arial" panose="020B0604020202020204" pitchFamily="34" charset="0"/>
              </a:endParaRPr>
            </a:p>
            <a:p>
              <a:pPr algn="ctr" defTabSz="914400" eaLnBrk="1" hangingPunct="1"/>
              <a:endParaRPr lang="de-DE" altLang="de-DE" sz="1200" i="1">
                <a:latin typeface="Arial" panose="020B0604020202020204" pitchFamily="34" charset="0"/>
              </a:endParaRPr>
            </a:p>
            <a:p>
              <a:pPr algn="ctr" defTabSz="914400" eaLnBrk="1" hangingPunct="1"/>
              <a:endParaRPr lang="de-DE" altLang="de-DE" sz="1400" i="1">
                <a:latin typeface="Frutiger 55 Roman" charset="0"/>
              </a:endParaRPr>
            </a:p>
          </p:txBody>
        </p:sp>
        <p:sp>
          <p:nvSpPr>
            <p:cNvPr id="27669" name="Rectangle 20"/>
            <p:cNvSpPr>
              <a:spLocks noChangeArrowheads="1"/>
            </p:cNvSpPr>
            <p:nvPr/>
          </p:nvSpPr>
          <p:spPr bwMode="auto">
            <a:xfrm>
              <a:off x="3646" y="2115"/>
              <a:ext cx="1389" cy="251"/>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endParaRPr lang="de-DE" altLang="de-DE" sz="700">
                <a:latin typeface="Arial" panose="020B0604020202020204" pitchFamily="34" charset="0"/>
              </a:endParaRPr>
            </a:p>
            <a:p>
              <a:pPr algn="ctr" defTabSz="914400" eaLnBrk="1" hangingPunct="1"/>
              <a:r>
                <a:rPr lang="de-DE" altLang="de-DE" sz="1400">
                  <a:latin typeface="Arial" panose="020B0604020202020204" pitchFamily="34" charset="0"/>
                </a:rPr>
                <a:t>Kontrollprüfung (KW 13)</a:t>
              </a:r>
            </a:p>
          </p:txBody>
        </p:sp>
        <p:sp>
          <p:nvSpPr>
            <p:cNvPr id="27670" name="Rectangle 21"/>
            <p:cNvSpPr>
              <a:spLocks noChangeArrowheads="1"/>
            </p:cNvSpPr>
            <p:nvPr/>
          </p:nvSpPr>
          <p:spPr bwMode="auto">
            <a:xfrm>
              <a:off x="1664" y="3385"/>
              <a:ext cx="3371" cy="342"/>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endParaRPr lang="de-CH" altLang="de-DE" sz="1400" i="1">
                <a:latin typeface="Frutiger 55 Roman" charset="0"/>
              </a:endParaRPr>
            </a:p>
          </p:txBody>
        </p:sp>
        <p:sp>
          <p:nvSpPr>
            <p:cNvPr id="27673" name="Line 30"/>
            <p:cNvSpPr>
              <a:spLocks noChangeShapeType="1"/>
            </p:cNvSpPr>
            <p:nvPr/>
          </p:nvSpPr>
          <p:spPr bwMode="auto">
            <a:xfrm>
              <a:off x="3098" y="1673"/>
              <a:ext cx="548" cy="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de-CH"/>
            </a:p>
          </p:txBody>
        </p:sp>
        <p:sp>
          <p:nvSpPr>
            <p:cNvPr id="27674" name="Line 20"/>
            <p:cNvSpPr>
              <a:spLocks noChangeShapeType="1"/>
            </p:cNvSpPr>
            <p:nvPr/>
          </p:nvSpPr>
          <p:spPr bwMode="auto">
            <a:xfrm>
              <a:off x="2257" y="1891"/>
              <a:ext cx="0" cy="38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CH"/>
            </a:p>
          </p:txBody>
        </p:sp>
        <p:sp>
          <p:nvSpPr>
            <p:cNvPr id="27675" name="Line 24"/>
            <p:cNvSpPr>
              <a:spLocks noChangeShapeType="1"/>
            </p:cNvSpPr>
            <p:nvPr/>
          </p:nvSpPr>
          <p:spPr bwMode="auto">
            <a:xfrm flipH="1">
              <a:off x="4303" y="1967"/>
              <a:ext cx="0" cy="15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CH"/>
            </a:p>
          </p:txBody>
        </p:sp>
        <p:sp>
          <p:nvSpPr>
            <p:cNvPr id="27672" name="Text Box 28"/>
            <p:cNvSpPr txBox="1">
              <a:spLocks noChangeArrowheads="1"/>
            </p:cNvSpPr>
            <p:nvPr/>
          </p:nvSpPr>
          <p:spPr bwMode="auto">
            <a:xfrm>
              <a:off x="2125" y="1982"/>
              <a:ext cx="285" cy="15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1400" b="1">
                  <a:latin typeface="Arial" panose="020B0604020202020204" pitchFamily="34" charset="0"/>
                </a:rPr>
                <a:t>ja</a:t>
              </a:r>
              <a:endParaRPr lang="de-DE" altLang="de-DE" sz="800" b="1">
                <a:latin typeface="Arial" panose="020B0604020202020204" pitchFamily="34" charset="0"/>
              </a:endParaRPr>
            </a:p>
          </p:txBody>
        </p:sp>
        <p:sp>
          <p:nvSpPr>
            <p:cNvPr id="27671" name="Text Box 27"/>
            <p:cNvSpPr txBox="1">
              <a:spLocks noChangeArrowheads="1"/>
            </p:cNvSpPr>
            <p:nvPr/>
          </p:nvSpPr>
          <p:spPr bwMode="auto">
            <a:xfrm>
              <a:off x="3179" y="1603"/>
              <a:ext cx="316" cy="15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1400" b="1">
                  <a:latin typeface="Arial" panose="020B0604020202020204" pitchFamily="34" charset="0"/>
                </a:rPr>
                <a:t>nein</a:t>
              </a:r>
              <a:endParaRPr lang="de-DE" altLang="de-DE" sz="800" b="1">
                <a:latin typeface="Arial" panose="020B0604020202020204" pitchFamily="34" charset="0"/>
              </a:endParaRPr>
            </a:p>
          </p:txBody>
        </p:sp>
      </p:grpSp>
      <p:sp>
        <p:nvSpPr>
          <p:cNvPr id="27652" name="Line 20"/>
          <p:cNvSpPr>
            <a:spLocks noChangeShapeType="1"/>
          </p:cNvSpPr>
          <p:nvPr/>
        </p:nvSpPr>
        <p:spPr bwMode="auto">
          <a:xfrm>
            <a:off x="3560763" y="4060825"/>
            <a:ext cx="0" cy="30321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CH"/>
          </a:p>
        </p:txBody>
      </p:sp>
      <p:sp>
        <p:nvSpPr>
          <p:cNvPr id="27653" name="Line 20"/>
          <p:cNvSpPr>
            <a:spLocks noChangeShapeType="1"/>
          </p:cNvSpPr>
          <p:nvPr/>
        </p:nvSpPr>
        <p:spPr bwMode="auto">
          <a:xfrm>
            <a:off x="3559175" y="5085184"/>
            <a:ext cx="1588" cy="598487"/>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CH"/>
          </a:p>
        </p:txBody>
      </p:sp>
      <p:sp>
        <p:nvSpPr>
          <p:cNvPr id="27654" name="Rectangle 20"/>
          <p:cNvSpPr>
            <a:spLocks noChangeArrowheads="1"/>
          </p:cNvSpPr>
          <p:nvPr/>
        </p:nvSpPr>
        <p:spPr bwMode="auto">
          <a:xfrm>
            <a:off x="2205038" y="5683671"/>
            <a:ext cx="2887662" cy="653629"/>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endParaRPr lang="de-DE" altLang="de-DE" sz="500" b="1">
              <a:latin typeface="Arial" panose="020B0604020202020204" pitchFamily="34" charset="0"/>
            </a:endParaRPr>
          </a:p>
          <a:p>
            <a:pPr algn="ctr" defTabSz="914400" eaLnBrk="1" hangingPunct="1"/>
            <a:r>
              <a:rPr lang="de-DE" altLang="de-DE" sz="1400" b="1">
                <a:latin typeface="Arial" panose="020B0604020202020204" pitchFamily="34" charset="0"/>
              </a:rPr>
              <a:t>Beschwerdemöglichkeit </a:t>
            </a:r>
            <a:r>
              <a:rPr lang="de-DE" altLang="de-DE" sz="1400">
                <a:latin typeface="Arial" panose="020B0604020202020204" pitchFamily="34" charset="0"/>
              </a:rPr>
              <a:t> </a:t>
            </a:r>
            <a:br>
              <a:rPr lang="de-DE" altLang="de-DE" sz="1400">
                <a:latin typeface="Arial" panose="020B0604020202020204" pitchFamily="34" charset="0"/>
              </a:rPr>
            </a:br>
            <a:r>
              <a:rPr lang="de-DE" altLang="de-DE" sz="1400">
                <a:latin typeface="Arial" panose="020B0604020202020204" pitchFamily="34" charset="0"/>
              </a:rPr>
              <a:t>beim DBK</a:t>
            </a:r>
          </a:p>
        </p:txBody>
      </p:sp>
      <p:sp>
        <p:nvSpPr>
          <p:cNvPr id="27655" name="Line 24"/>
          <p:cNvSpPr>
            <a:spLocks noChangeShapeType="1"/>
          </p:cNvSpPr>
          <p:nvPr/>
        </p:nvSpPr>
        <p:spPr bwMode="auto">
          <a:xfrm flipH="1" flipV="1">
            <a:off x="5092700" y="4640263"/>
            <a:ext cx="2195513"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CH"/>
          </a:p>
        </p:txBody>
      </p:sp>
      <p:sp>
        <p:nvSpPr>
          <p:cNvPr id="27656" name="Rectangle 20"/>
          <p:cNvSpPr>
            <a:spLocks noChangeArrowheads="1"/>
          </p:cNvSpPr>
          <p:nvPr/>
        </p:nvSpPr>
        <p:spPr bwMode="auto">
          <a:xfrm>
            <a:off x="5514975" y="4509407"/>
            <a:ext cx="1152525" cy="29686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de-DE" altLang="de-DE" sz="1400">
                <a:latin typeface="Arial" panose="020B0604020202020204" pitchFamily="34" charset="0"/>
              </a:rPr>
              <a:t>Meldung</a:t>
            </a:r>
          </a:p>
        </p:txBody>
      </p:sp>
      <p:sp>
        <p:nvSpPr>
          <p:cNvPr id="27657" name="Rechteck 49"/>
          <p:cNvSpPr>
            <a:spLocks noChangeArrowheads="1"/>
          </p:cNvSpPr>
          <p:nvPr/>
        </p:nvSpPr>
        <p:spPr bwMode="auto">
          <a:xfrm>
            <a:off x="539750" y="5721350"/>
            <a:ext cx="1554163"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1400">
                <a:latin typeface="Arial" panose="020B0604020202020204" pitchFamily="34" charset="0"/>
              </a:rPr>
              <a:t>Bis 10 Tage nach</a:t>
            </a:r>
          </a:p>
          <a:p>
            <a:pPr defTabSz="914400" eaLnBrk="1" hangingPunct="1"/>
            <a:r>
              <a:rPr lang="de-DE" altLang="de-DE" sz="1400">
                <a:latin typeface="Arial" panose="020B0604020202020204" pitchFamily="34" charset="0"/>
              </a:rPr>
              <a:t>Erhalt der </a:t>
            </a:r>
          </a:p>
          <a:p>
            <a:pPr defTabSz="914400" eaLnBrk="1" hangingPunct="1"/>
            <a:r>
              <a:rPr lang="de-DE" altLang="de-DE" sz="1400">
                <a:latin typeface="Arial" panose="020B0604020202020204" pitchFamily="34" charset="0"/>
              </a:rPr>
              <a:t>Verfügung</a:t>
            </a:r>
          </a:p>
        </p:txBody>
      </p:sp>
      <p:cxnSp>
        <p:nvCxnSpPr>
          <p:cNvPr id="51" name="Gerade Verbindung 50"/>
          <p:cNvCxnSpPr>
            <a:cxnSpLocks noChangeShapeType="1"/>
          </p:cNvCxnSpPr>
          <p:nvPr/>
        </p:nvCxnSpPr>
        <p:spPr bwMode="auto">
          <a:xfrm flipH="1" flipV="1">
            <a:off x="7286625" y="3542952"/>
            <a:ext cx="1588" cy="1097312"/>
          </a:xfrm>
          <a:prstGeom prst="line">
            <a:avLst/>
          </a:prstGeom>
          <a:noFill/>
          <a:ln w="28575">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29" name="Bild 17" descr="zsl_praesentation_linie_v_c.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sp>
        <p:nvSpPr>
          <p:cNvPr id="33" name="Text Box 10"/>
          <p:cNvSpPr txBox="1">
            <a:spLocks noChangeArrowheads="1"/>
          </p:cNvSpPr>
          <p:nvPr/>
        </p:nvSpPr>
        <p:spPr bwMode="auto">
          <a:xfrm>
            <a:off x="7356734" y="1017139"/>
            <a:ext cx="1524000" cy="473075"/>
          </a:xfrm>
          <a:prstGeom prst="rect">
            <a:avLst/>
          </a:prstGeom>
          <a:solidFill>
            <a:srgbClr val="808080"/>
          </a:solidFill>
          <a:ln w="9525">
            <a:noFill/>
            <a:miter lim="800000"/>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de-DE" altLang="de-DE" sz="2000" b="1" i="1">
                <a:solidFill>
                  <a:srgbClr val="FFFFFF"/>
                </a:solidFill>
                <a:latin typeface="Arial" panose="020B0604020202020204" pitchFamily="34" charset="0"/>
              </a:rPr>
              <a:t>6. KLASSE</a:t>
            </a:r>
            <a:endParaRPr lang="de-DE" altLang="de-DE" sz="1400" b="1" i="1">
              <a:solidFill>
                <a:srgbClr val="FFFFFF"/>
              </a:solidFill>
              <a:latin typeface="Arial" panose="020B0604020202020204" pitchFamily="34" charset="0"/>
            </a:endParaRPr>
          </a:p>
        </p:txBody>
      </p:sp>
      <p:pic>
        <p:nvPicPr>
          <p:cNvPr id="2" name="Grafik 1">
            <a:extLst>
              <a:ext uri="{FF2B5EF4-FFF2-40B4-BE49-F238E27FC236}">
                <a16:creationId xmlns:a16="http://schemas.microsoft.com/office/drawing/2014/main" id="{F708D8DA-FA0B-4216-81FA-1E4E405E9CED}"/>
              </a:ext>
            </a:extLst>
          </p:cNvPr>
          <p:cNvPicPr>
            <a:picLocks noChangeAspect="1"/>
          </p:cNvPicPr>
          <p:nvPr/>
        </p:nvPicPr>
        <p:blipFill>
          <a:blip r:embed="rId3"/>
          <a:stretch>
            <a:fillRect/>
          </a:stretch>
        </p:blipFill>
        <p:spPr>
          <a:xfrm>
            <a:off x="2637" y="10795"/>
            <a:ext cx="2635758" cy="1413510"/>
          </a:xfrm>
          <a:prstGeom prst="rect">
            <a:avLst/>
          </a:prstGeom>
        </p:spPr>
      </p:pic>
    </p:spTree>
    <p:extLst>
      <p:ext uri="{BB962C8B-B14F-4D97-AF65-F5344CB8AC3E}">
        <p14:creationId xmlns:p14="http://schemas.microsoft.com/office/powerpoint/2010/main" val="365264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0" descr="http://www.bauzinsenvergleich.net/wp-content/uploads/bauzinsen-entwicklung-2015.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35673" y="5599708"/>
            <a:ext cx="1631950" cy="101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3" name="Titel 1"/>
          <p:cNvSpPr>
            <a:spLocks noGrp="1"/>
          </p:cNvSpPr>
          <p:nvPr>
            <p:ph type="title"/>
          </p:nvPr>
        </p:nvSpPr>
        <p:spPr>
          <a:xfrm>
            <a:off x="251521" y="1727597"/>
            <a:ext cx="8640960" cy="772339"/>
          </a:xfrm>
          <a:solidFill>
            <a:srgbClr val="FFCC66"/>
          </a:solidFill>
        </p:spPr>
        <p:txBody>
          <a:bodyPr/>
          <a:lstStyle/>
          <a:p>
            <a:r>
              <a:rPr lang="de-CH" altLang="de-DE" sz="2800" b="1"/>
              <a:t>Auf welchen Grundlagen basiert die Empfehlung der Klassenlehrperson der Primarschule </a:t>
            </a:r>
          </a:p>
        </p:txBody>
      </p:sp>
      <p:pic>
        <p:nvPicPr>
          <p:cNvPr id="18" name="Bild 17" descr="zsl_praesentation_linie_v_c.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sp>
        <p:nvSpPr>
          <p:cNvPr id="20" name="Gefaltete Ecke 19"/>
          <p:cNvSpPr/>
          <p:nvPr/>
        </p:nvSpPr>
        <p:spPr bwMode="auto">
          <a:xfrm rot="10800000">
            <a:off x="1831925" y="2780381"/>
            <a:ext cx="1728788" cy="1584945"/>
          </a:xfrm>
          <a:prstGeom prst="foldedCorner">
            <a:avLst>
              <a:gd name="adj" fmla="val 17665"/>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a:lstStyle/>
          <a:p>
            <a:pPr>
              <a:defRPr/>
            </a:pPr>
            <a:endParaRPr lang="de-CH">
              <a:latin typeface="Verdana" panose="020B0604030504040204" pitchFamily="34" charset="0"/>
              <a:ea typeface="Verdana" panose="020B0604030504040204" pitchFamily="34" charset="0"/>
              <a:cs typeface="Verdana" panose="020B0604030504040204" pitchFamily="34" charset="0"/>
              <a:sym typeface="Helvetica" charset="0"/>
            </a:endParaRPr>
          </a:p>
        </p:txBody>
      </p:sp>
      <p:sp>
        <p:nvSpPr>
          <p:cNvPr id="21" name="Textfeld 20"/>
          <p:cNvSpPr txBox="1">
            <a:spLocks noChangeArrowheads="1"/>
          </p:cNvSpPr>
          <p:nvPr/>
        </p:nvSpPr>
        <p:spPr bwMode="auto">
          <a:xfrm>
            <a:off x="1831925" y="3019127"/>
            <a:ext cx="1849592"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742950" indent="-28575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11430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6002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20574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5146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9718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4290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8862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600" b="1" i="0">
                <a:solidFill>
                  <a:schemeClr val="tx1"/>
                </a:solidFill>
                <a:latin typeface="+mn-lt"/>
                <a:sym typeface="Helvetica" pitchFamily="34" charset="0"/>
              </a:rPr>
              <a:t>Fachliche Leistung </a:t>
            </a:r>
          </a:p>
          <a:p>
            <a:pPr algn="l" eaLnBrk="1" hangingPunct="1">
              <a:spcBef>
                <a:spcPct val="0"/>
              </a:spcBef>
            </a:pPr>
            <a:r>
              <a:rPr lang="de-CH" altLang="de-DE" sz="1600" b="1" i="0">
                <a:solidFill>
                  <a:schemeClr val="tx1"/>
                </a:solidFill>
                <a:latin typeface="+mn-lt"/>
                <a:sym typeface="Helvetica" pitchFamily="34" charset="0"/>
              </a:rPr>
              <a:t>In den Fächern</a:t>
            </a:r>
          </a:p>
          <a:p>
            <a:pPr algn="l" eaLnBrk="1" hangingPunct="1">
              <a:spcBef>
                <a:spcPct val="0"/>
              </a:spcBef>
            </a:pPr>
            <a:endParaRPr lang="de-CH" altLang="de-DE" sz="400" b="1" i="0">
              <a:solidFill>
                <a:schemeClr val="tx1"/>
              </a:solidFill>
              <a:latin typeface="+mn-lt"/>
              <a:sym typeface="Helvetica" pitchFamily="34" charset="0"/>
            </a:endParaRPr>
          </a:p>
          <a:p>
            <a:pPr algn="l" eaLnBrk="1" hangingPunct="1">
              <a:spcBef>
                <a:spcPct val="0"/>
              </a:spcBef>
            </a:pPr>
            <a:r>
              <a:rPr lang="de-CH" altLang="de-DE" sz="1600" b="1" i="0">
                <a:solidFill>
                  <a:schemeClr val="tx1"/>
                </a:solidFill>
                <a:latin typeface="+mn-lt"/>
                <a:sym typeface="Helvetica" pitchFamily="34" charset="0"/>
              </a:rPr>
              <a:t>- Deutsch</a:t>
            </a:r>
          </a:p>
          <a:p>
            <a:pPr algn="l" eaLnBrk="1" hangingPunct="1">
              <a:spcBef>
                <a:spcPct val="0"/>
              </a:spcBef>
            </a:pPr>
            <a:r>
              <a:rPr lang="de-CH" altLang="de-DE" sz="1600" b="1" i="0">
                <a:solidFill>
                  <a:schemeClr val="tx1"/>
                </a:solidFill>
                <a:latin typeface="+mn-lt"/>
                <a:sym typeface="Helvetica" pitchFamily="34" charset="0"/>
              </a:rPr>
              <a:t>- Mathematik</a:t>
            </a:r>
          </a:p>
          <a:p>
            <a:pPr algn="l" eaLnBrk="1" hangingPunct="1">
              <a:spcBef>
                <a:spcPct val="0"/>
              </a:spcBef>
            </a:pPr>
            <a:r>
              <a:rPr lang="de-CH" altLang="de-DE" sz="1600" b="1" i="0">
                <a:solidFill>
                  <a:schemeClr val="tx1"/>
                </a:solidFill>
                <a:latin typeface="+mn-lt"/>
                <a:sym typeface="Helvetica" pitchFamily="34" charset="0"/>
              </a:rPr>
              <a:t>- NMG </a:t>
            </a:r>
          </a:p>
        </p:txBody>
      </p:sp>
      <p:sp>
        <p:nvSpPr>
          <p:cNvPr id="22" name="Gefaltete Ecke 21"/>
          <p:cNvSpPr/>
          <p:nvPr/>
        </p:nvSpPr>
        <p:spPr bwMode="auto">
          <a:xfrm rot="10800000">
            <a:off x="4016325" y="2780381"/>
            <a:ext cx="1727200" cy="1584946"/>
          </a:xfrm>
          <a:prstGeom prst="foldedCorner">
            <a:avLst>
              <a:gd name="adj" fmla="val 17665"/>
            </a:avLst>
          </a:prstGeom>
          <a:solidFill>
            <a:schemeClr val="accent3">
              <a:lumMod val="60000"/>
              <a:lumOff val="40000"/>
            </a:schemeClr>
          </a:solidFill>
          <a:ln w="25400" cap="flat" cmpd="sng" algn="ctr">
            <a:solidFill>
              <a:schemeClr val="tx1"/>
            </a:solidFill>
            <a:prstDash val="solid"/>
            <a:round/>
            <a:headEnd type="none" w="med" len="med"/>
            <a:tailEnd type="none" w="med" len="med"/>
          </a:ln>
          <a:effectLst/>
        </p:spPr>
        <p:txBody>
          <a:bodyPr/>
          <a:lstStyle/>
          <a:p>
            <a:pPr>
              <a:defRPr/>
            </a:pPr>
            <a:endParaRPr lang="de-CH">
              <a:latin typeface="Verdana" panose="020B0604030504040204" pitchFamily="34" charset="0"/>
              <a:ea typeface="Verdana" panose="020B0604030504040204" pitchFamily="34" charset="0"/>
              <a:cs typeface="Verdana" panose="020B0604030504040204" pitchFamily="34" charset="0"/>
              <a:sym typeface="Helvetica" charset="0"/>
            </a:endParaRPr>
          </a:p>
        </p:txBody>
      </p:sp>
      <p:sp>
        <p:nvSpPr>
          <p:cNvPr id="23" name="Textfeld 22"/>
          <p:cNvSpPr txBox="1">
            <a:spLocks noChangeArrowheads="1"/>
          </p:cNvSpPr>
          <p:nvPr/>
        </p:nvSpPr>
        <p:spPr bwMode="auto">
          <a:xfrm>
            <a:off x="4022675" y="3019127"/>
            <a:ext cx="17287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742950" indent="-28575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11430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6002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20574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5146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9718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4290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8862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600" b="1" i="0">
                <a:solidFill>
                  <a:schemeClr val="tx1"/>
                </a:solidFill>
                <a:latin typeface="+mn-lt"/>
                <a:sym typeface="Helvetica" pitchFamily="34" charset="0"/>
              </a:rPr>
              <a:t>Leistung und Leistungs-entwicklung in allen Fächern</a:t>
            </a:r>
          </a:p>
        </p:txBody>
      </p:sp>
      <p:sp>
        <p:nvSpPr>
          <p:cNvPr id="24" name="Gefaltete Ecke 23"/>
          <p:cNvSpPr/>
          <p:nvPr/>
        </p:nvSpPr>
        <p:spPr bwMode="auto">
          <a:xfrm rot="10800000">
            <a:off x="6216600" y="2780381"/>
            <a:ext cx="1728788" cy="1584946"/>
          </a:xfrm>
          <a:prstGeom prst="foldedCorner">
            <a:avLst>
              <a:gd name="adj" fmla="val 17665"/>
            </a:avLst>
          </a:prstGeom>
          <a:solidFill>
            <a:schemeClr val="accent1">
              <a:lumMod val="40000"/>
              <a:lumOff val="60000"/>
            </a:schemeClr>
          </a:solidFill>
          <a:ln w="25400" cap="flat" cmpd="sng" algn="ctr">
            <a:solidFill>
              <a:schemeClr val="tx1"/>
            </a:solidFill>
            <a:prstDash val="solid"/>
            <a:round/>
            <a:headEnd type="none" w="med" len="med"/>
            <a:tailEnd type="none" w="med" len="med"/>
          </a:ln>
          <a:effectLst/>
        </p:spPr>
        <p:txBody>
          <a:bodyPr/>
          <a:lstStyle/>
          <a:p>
            <a:pPr>
              <a:defRPr/>
            </a:pPr>
            <a:endParaRPr lang="de-CH">
              <a:latin typeface="Verdana" panose="020B0604030504040204" pitchFamily="34" charset="0"/>
              <a:ea typeface="Verdana" panose="020B0604030504040204" pitchFamily="34" charset="0"/>
              <a:cs typeface="Verdana" panose="020B0604030504040204" pitchFamily="34" charset="0"/>
              <a:sym typeface="Helvetica" charset="0"/>
            </a:endParaRPr>
          </a:p>
        </p:txBody>
      </p:sp>
      <p:sp>
        <p:nvSpPr>
          <p:cNvPr id="25" name="Textfeld 24"/>
          <p:cNvSpPr txBox="1">
            <a:spLocks noChangeArrowheads="1"/>
          </p:cNvSpPr>
          <p:nvPr/>
        </p:nvSpPr>
        <p:spPr bwMode="auto">
          <a:xfrm>
            <a:off x="6216600" y="3019127"/>
            <a:ext cx="17287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742950" indent="-28575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11430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6002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20574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5146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9718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4290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8862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600" b="1" i="0">
                <a:solidFill>
                  <a:schemeClr val="tx1"/>
                </a:solidFill>
                <a:latin typeface="+mn-lt"/>
                <a:sym typeface="Helvetica" pitchFamily="34" charset="0"/>
              </a:rPr>
              <a:t>Arbeits- und Lernverhalten bezogen auf die Profile B, E und P</a:t>
            </a:r>
          </a:p>
        </p:txBody>
      </p:sp>
      <p:sp>
        <p:nvSpPr>
          <p:cNvPr id="28" name="Textfeld 27"/>
          <p:cNvSpPr txBox="1">
            <a:spLocks noChangeArrowheads="1"/>
          </p:cNvSpPr>
          <p:nvPr/>
        </p:nvSpPr>
        <p:spPr bwMode="auto">
          <a:xfrm>
            <a:off x="1712863" y="4501852"/>
            <a:ext cx="196691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742950" indent="-28575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11430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6002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20574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5146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9718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4290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8862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eaLnBrk="1" hangingPunct="1">
              <a:spcBef>
                <a:spcPct val="0"/>
              </a:spcBef>
            </a:pPr>
            <a:r>
              <a:rPr lang="de-CH" altLang="de-DE" sz="1600" b="1" i="0" dirty="0">
                <a:solidFill>
                  <a:schemeClr val="tx1"/>
                </a:solidFill>
                <a:latin typeface="+mn-lt"/>
                <a:sym typeface="Helvetica" pitchFamily="34" charset="0"/>
              </a:rPr>
              <a:t>Bilanzierend:</a:t>
            </a:r>
          </a:p>
          <a:p>
            <a:pPr eaLnBrk="1" hangingPunct="1">
              <a:spcBef>
                <a:spcPct val="0"/>
              </a:spcBef>
            </a:pPr>
            <a:r>
              <a:rPr lang="de-CH" altLang="de-DE" sz="1600" i="0" dirty="0">
                <a:solidFill>
                  <a:schemeClr val="tx1"/>
                </a:solidFill>
                <a:latin typeface="+mn-lt"/>
                <a:sym typeface="Helvetica" pitchFamily="34" charset="0"/>
              </a:rPr>
              <a:t>Wo steht der Schüler /die Schülerin?</a:t>
            </a:r>
          </a:p>
        </p:txBody>
      </p:sp>
      <p:sp>
        <p:nvSpPr>
          <p:cNvPr id="29" name="Textfeld 18"/>
          <p:cNvSpPr txBox="1">
            <a:spLocks noChangeArrowheads="1"/>
          </p:cNvSpPr>
          <p:nvPr/>
        </p:nvSpPr>
        <p:spPr bwMode="auto">
          <a:xfrm>
            <a:off x="395536" y="4593927"/>
            <a:ext cx="124747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742950" indent="-28575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11430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6002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20574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5146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9718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4290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8862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2000" i="0">
                <a:solidFill>
                  <a:schemeClr val="tx1"/>
                </a:solidFill>
                <a:latin typeface="+mn-lt"/>
                <a:sym typeface="Helvetica" pitchFamily="34" charset="0"/>
              </a:rPr>
              <a:t>Funktion</a:t>
            </a:r>
          </a:p>
        </p:txBody>
      </p:sp>
      <p:sp>
        <p:nvSpPr>
          <p:cNvPr id="30" name="Textfeld 19"/>
          <p:cNvSpPr txBox="1">
            <a:spLocks noChangeArrowheads="1"/>
          </p:cNvSpPr>
          <p:nvPr/>
        </p:nvSpPr>
        <p:spPr bwMode="auto">
          <a:xfrm>
            <a:off x="395536" y="3600152"/>
            <a:ext cx="131732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742950" indent="-28575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11430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6002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20574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5146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9718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4290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8862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2000" i="0">
                <a:solidFill>
                  <a:schemeClr val="tx1"/>
                </a:solidFill>
                <a:latin typeface="+mn-lt"/>
                <a:sym typeface="Helvetica" pitchFamily="34" charset="0"/>
              </a:rPr>
              <a:t>Grundlage</a:t>
            </a:r>
            <a:endParaRPr lang="de-CH" altLang="de-DE" sz="1200" i="0">
              <a:solidFill>
                <a:schemeClr val="tx1"/>
              </a:solidFill>
              <a:latin typeface="+mn-lt"/>
              <a:sym typeface="Helvetica" pitchFamily="34" charset="0"/>
            </a:endParaRPr>
          </a:p>
        </p:txBody>
      </p:sp>
      <p:sp>
        <p:nvSpPr>
          <p:cNvPr id="31" name="Textfeld 30"/>
          <p:cNvSpPr txBox="1">
            <a:spLocks noChangeArrowheads="1"/>
          </p:cNvSpPr>
          <p:nvPr/>
        </p:nvSpPr>
        <p:spPr bwMode="auto">
          <a:xfrm>
            <a:off x="3749625" y="4524077"/>
            <a:ext cx="2466973"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742950" indent="-28575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11430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6002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20574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5146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9718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4290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8862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eaLnBrk="1" hangingPunct="1">
              <a:spcBef>
                <a:spcPct val="0"/>
              </a:spcBef>
            </a:pPr>
            <a:r>
              <a:rPr lang="de-CH" altLang="de-DE" sz="1600" b="1" i="0">
                <a:solidFill>
                  <a:schemeClr val="tx1"/>
                </a:solidFill>
                <a:latin typeface="+mn-lt"/>
                <a:sym typeface="Helvetica" pitchFamily="34" charset="0"/>
              </a:rPr>
              <a:t>Formativ</a:t>
            </a:r>
            <a:r>
              <a:rPr lang="de-CH" altLang="de-DE" sz="1600" i="0">
                <a:solidFill>
                  <a:schemeClr val="tx1"/>
                </a:solidFill>
                <a:latin typeface="+mn-lt"/>
                <a:sym typeface="Helvetica" pitchFamily="34" charset="0"/>
              </a:rPr>
              <a:t>:</a:t>
            </a:r>
          </a:p>
          <a:p>
            <a:pPr eaLnBrk="1" hangingPunct="1">
              <a:spcBef>
                <a:spcPct val="0"/>
              </a:spcBef>
            </a:pPr>
            <a:r>
              <a:rPr lang="de-CH" altLang="de-DE" sz="1600" i="0">
                <a:solidFill>
                  <a:schemeClr val="tx1"/>
                </a:solidFill>
                <a:latin typeface="+mn-lt"/>
                <a:sym typeface="Helvetica" pitchFamily="34" charset="0"/>
              </a:rPr>
              <a:t>Wie entwickeln sich die Leistungen des Schülers / der Schülerin. Was sind die Potentiale?</a:t>
            </a:r>
          </a:p>
        </p:txBody>
      </p:sp>
      <p:sp>
        <p:nvSpPr>
          <p:cNvPr id="32" name="Textfeld 31"/>
          <p:cNvSpPr txBox="1">
            <a:spLocks noChangeArrowheads="1"/>
          </p:cNvSpPr>
          <p:nvPr/>
        </p:nvSpPr>
        <p:spPr bwMode="auto">
          <a:xfrm>
            <a:off x="6083250" y="4524077"/>
            <a:ext cx="208915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742950" indent="-28575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11430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6002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2057400" indent="-2286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5146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9718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4290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886200" indent="-2286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eaLnBrk="1" hangingPunct="1">
              <a:spcBef>
                <a:spcPct val="0"/>
              </a:spcBef>
            </a:pPr>
            <a:r>
              <a:rPr lang="de-CH" altLang="de-DE" sz="1600" b="1" i="0">
                <a:solidFill>
                  <a:schemeClr val="tx1"/>
                </a:solidFill>
                <a:latin typeface="+mn-lt"/>
                <a:sym typeface="Helvetica" pitchFamily="34" charset="0"/>
              </a:rPr>
              <a:t>Prognose</a:t>
            </a:r>
            <a:r>
              <a:rPr lang="de-CH" altLang="de-DE" sz="1600" i="0">
                <a:solidFill>
                  <a:schemeClr val="tx1"/>
                </a:solidFill>
                <a:latin typeface="+mn-lt"/>
                <a:sym typeface="Helvetica" pitchFamily="34" charset="0"/>
              </a:rPr>
              <a:t>:</a:t>
            </a:r>
          </a:p>
          <a:p>
            <a:pPr eaLnBrk="1" hangingPunct="1">
              <a:spcBef>
                <a:spcPct val="0"/>
              </a:spcBef>
            </a:pPr>
            <a:r>
              <a:rPr lang="de-CH" altLang="de-DE" sz="1600" i="0">
                <a:solidFill>
                  <a:schemeClr val="tx1"/>
                </a:solidFill>
                <a:latin typeface="+mn-lt"/>
                <a:sym typeface="Helvetica" pitchFamily="34" charset="0"/>
              </a:rPr>
              <a:t>Was wird eine gute Passung in der Sek I sein?</a:t>
            </a:r>
          </a:p>
        </p:txBody>
      </p:sp>
      <p:pic>
        <p:nvPicPr>
          <p:cNvPr id="34" name="Grafik 33">
            <a:extLst>
              <a:ext uri="{FF2B5EF4-FFF2-40B4-BE49-F238E27FC236}">
                <a16:creationId xmlns:a16="http://schemas.microsoft.com/office/drawing/2014/main" id="{EA3761C3-A409-4B82-837C-60B0EEBBA80F}"/>
              </a:ext>
            </a:extLst>
          </p:cNvPr>
          <p:cNvPicPr>
            <a:picLocks noChangeAspect="1"/>
          </p:cNvPicPr>
          <p:nvPr/>
        </p:nvPicPr>
        <p:blipFill>
          <a:blip r:embed="rId5"/>
          <a:stretch>
            <a:fillRect/>
          </a:stretch>
        </p:blipFill>
        <p:spPr>
          <a:xfrm>
            <a:off x="0" y="-4490"/>
            <a:ext cx="2633472" cy="1420368"/>
          </a:xfrm>
          <a:prstGeom prst="rect">
            <a:avLst/>
          </a:prstGeom>
        </p:spPr>
      </p:pic>
      <p:sp>
        <p:nvSpPr>
          <p:cNvPr id="2" name="Textfeld 1">
            <a:extLst>
              <a:ext uri="{FF2B5EF4-FFF2-40B4-BE49-F238E27FC236}">
                <a16:creationId xmlns:a16="http://schemas.microsoft.com/office/drawing/2014/main" id="{DD3C4440-70F6-AA47-A3CE-D4C5B52A5FD8}"/>
              </a:ext>
            </a:extLst>
          </p:cNvPr>
          <p:cNvSpPr txBox="1"/>
          <p:nvPr/>
        </p:nvSpPr>
        <p:spPr>
          <a:xfrm>
            <a:off x="1793823" y="5524362"/>
            <a:ext cx="2204119" cy="1308050"/>
          </a:xfrm>
          <a:prstGeom prst="rect">
            <a:avLst/>
          </a:prstGeom>
          <a:noFill/>
        </p:spPr>
        <p:txBody>
          <a:bodyPr wrap="square" rtlCol="0">
            <a:spAutoFit/>
          </a:bodyPr>
          <a:lstStyle/>
          <a:p>
            <a:pPr marL="0" indent="0">
              <a:spcBef>
                <a:spcPts val="600"/>
              </a:spcBef>
              <a:spcAft>
                <a:spcPts val="600"/>
              </a:spcAft>
              <a:buFont typeface="Wingdings" panose="05000000000000000000" pitchFamily="2" charset="2"/>
              <a:buChar char="Ø"/>
            </a:pPr>
            <a:r>
              <a:rPr lang="de-CH" altLang="de-DE" sz="1200" b="1">
                <a:solidFill>
                  <a:srgbClr val="FF0000"/>
                </a:solidFill>
              </a:rPr>
              <a:t>Sek P: 5.2 und höher</a:t>
            </a:r>
          </a:p>
          <a:p>
            <a:pPr marL="0" indent="0">
              <a:spcBef>
                <a:spcPts val="600"/>
              </a:spcBef>
              <a:spcAft>
                <a:spcPts val="600"/>
              </a:spcAft>
              <a:buFont typeface="Wingdings" panose="05000000000000000000" pitchFamily="2" charset="2"/>
              <a:buChar char="Ø"/>
            </a:pPr>
            <a:r>
              <a:rPr lang="de-CH" altLang="de-DE" sz="1200" b="1">
                <a:solidFill>
                  <a:srgbClr val="FF0000"/>
                </a:solidFill>
              </a:rPr>
              <a:t>Sek E: 4.6 und höher</a:t>
            </a:r>
          </a:p>
          <a:p>
            <a:pPr marL="0" indent="0">
              <a:spcBef>
                <a:spcPts val="600"/>
              </a:spcBef>
              <a:spcAft>
                <a:spcPts val="600"/>
              </a:spcAft>
              <a:buFont typeface="Wingdings" panose="05000000000000000000" pitchFamily="2" charset="2"/>
              <a:buChar char="Ø"/>
            </a:pPr>
            <a:r>
              <a:rPr lang="de-CH" altLang="de-DE" sz="1200" b="1">
                <a:solidFill>
                  <a:srgbClr val="FF0000"/>
                </a:solidFill>
              </a:rPr>
              <a:t>Sek B: tiefer als 4.6</a:t>
            </a:r>
            <a:r>
              <a:rPr lang="de-CH" altLang="de-DE" sz="1200">
                <a:solidFill>
                  <a:srgbClr val="FF0000"/>
                </a:solidFill>
              </a:rPr>
              <a:t>	</a:t>
            </a:r>
          </a:p>
          <a:p>
            <a:endParaRPr lang="de-DE"/>
          </a:p>
        </p:txBody>
      </p:sp>
      <p:pic>
        <p:nvPicPr>
          <p:cNvPr id="19" name="Grafik 18" descr="Ein Bild, das Text, ClipArt, Visitenkarte enthält.&#10;&#10;Automatisch generierte Beschreibung">
            <a:extLst>
              <a:ext uri="{FF2B5EF4-FFF2-40B4-BE49-F238E27FC236}">
                <a16:creationId xmlns:a16="http://schemas.microsoft.com/office/drawing/2014/main" id="{C84F63B4-EF13-4A27-8888-3B133B0DEF3D}"/>
              </a:ext>
            </a:extLst>
          </p:cNvPr>
          <p:cNvPicPr>
            <a:picLocks noChangeAspect="1"/>
          </p:cNvPicPr>
          <p:nvPr/>
        </p:nvPicPr>
        <p:blipFill>
          <a:blip r:embed="rId6">
            <a:clrChange>
              <a:clrFrom>
                <a:srgbClr val="FEFEFE"/>
              </a:clrFrom>
              <a:clrTo>
                <a:srgbClr val="FEFEFE">
                  <a:alpha val="0"/>
                </a:srgbClr>
              </a:clrTo>
            </a:clrChange>
          </a:blip>
          <a:stretch>
            <a:fillRect/>
          </a:stretch>
        </p:blipFill>
        <p:spPr>
          <a:xfrm>
            <a:off x="7540054" y="5439994"/>
            <a:ext cx="1523703" cy="1178065"/>
          </a:xfrm>
          <a:prstGeom prst="rect">
            <a:avLst/>
          </a:prstGeom>
        </p:spPr>
      </p:pic>
      <p:pic>
        <p:nvPicPr>
          <p:cNvPr id="26" name="Grafik 25">
            <a:extLst>
              <a:ext uri="{FF2B5EF4-FFF2-40B4-BE49-F238E27FC236}">
                <a16:creationId xmlns:a16="http://schemas.microsoft.com/office/drawing/2014/main" id="{A9D68A06-1BA4-459D-B7B7-C00E17B8AF5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89407" y="4986573"/>
            <a:ext cx="1279052" cy="906841"/>
          </a:xfrm>
          <a:prstGeom prst="rect">
            <a:avLst/>
          </a:prstGeom>
        </p:spPr>
      </p:pic>
    </p:spTree>
    <p:extLst>
      <p:ext uri="{BB962C8B-B14F-4D97-AF65-F5344CB8AC3E}">
        <p14:creationId xmlns:p14="http://schemas.microsoft.com/office/powerpoint/2010/main" val="22501742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2" presetClass="entr" presetSubtype="8" fill="hold" nodeType="withEffect">
                                  <p:stCondLst>
                                    <p:cond delay="75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5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75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4E50A-F8AD-BC8A-4D9E-D550FFD35D97}"/>
              </a:ext>
            </a:extLst>
          </p:cNvPr>
          <p:cNvPicPr>
            <a:picLocks noChangeAspect="1"/>
          </p:cNvPicPr>
          <p:nvPr/>
        </p:nvPicPr>
        <p:blipFill rotWithShape="1">
          <a:blip r:embed="rId3"/>
          <a:srcRect t="-555" r="-183" b="23836"/>
          <a:stretch/>
        </p:blipFill>
        <p:spPr>
          <a:xfrm>
            <a:off x="988742" y="2330295"/>
            <a:ext cx="7408130" cy="3768899"/>
          </a:xfrm>
          <a:prstGeom prst="rect">
            <a:avLst/>
          </a:prstGeom>
        </p:spPr>
      </p:pic>
      <p:sp>
        <p:nvSpPr>
          <p:cNvPr id="9" name="Titel 1"/>
          <p:cNvSpPr txBox="1">
            <a:spLocks/>
          </p:cNvSpPr>
          <p:nvPr/>
        </p:nvSpPr>
        <p:spPr bwMode="auto">
          <a:xfrm>
            <a:off x="287338" y="1647850"/>
            <a:ext cx="8442325" cy="534987"/>
          </a:xfrm>
          <a:prstGeom prst="rect">
            <a:avLst/>
          </a:prstGeom>
          <a:solidFill>
            <a:srgbClr val="FFCC66"/>
          </a:solidFill>
          <a:ln w="9525">
            <a:noFill/>
            <a:miter lim="800000"/>
            <a:headEnd/>
            <a:tailEnd/>
          </a:ln>
        </p:spPr>
        <p:txBody>
          <a:bodyPr anchor="ctr">
            <a:normAutofit/>
          </a:bodyPr>
          <a:lstStyle>
            <a:lvl1pPr algn="l" rtl="0" eaLnBrk="0" fontAlgn="base" hangingPunct="0">
              <a:spcBef>
                <a:spcPct val="0"/>
              </a:spcBef>
              <a:spcAft>
                <a:spcPct val="0"/>
              </a:spcAft>
              <a:defRPr sz="2800" i="1">
                <a:solidFill>
                  <a:schemeClr val="tx2"/>
                </a:solidFill>
                <a:latin typeface="+mj-lt"/>
                <a:ea typeface="+mj-ea"/>
                <a:cs typeface="+mj-cs"/>
              </a:defRPr>
            </a:lvl1pPr>
            <a:lvl2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2pPr>
            <a:lvl3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3pPr>
            <a:lvl4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4pPr>
            <a:lvl5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6pPr>
            <a:lvl7pPr marL="9144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7pPr>
            <a:lvl8pPr marL="13716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8pPr>
            <a:lvl9pPr marL="18288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9pPr>
          </a:lstStyle>
          <a:p>
            <a:pPr algn="ctr">
              <a:defRPr/>
            </a:pPr>
            <a:r>
              <a:rPr lang="de-CH" b="1" i="0">
                <a:solidFill>
                  <a:schemeClr val="tx1"/>
                </a:solidFill>
                <a:ea typeface="ＭＳ Ｐゴシック" panose="020B0600070205080204" pitchFamily="34" charset="-128"/>
                <a:cs typeface="ＭＳ Ｐゴシック" charset="-128"/>
              </a:rPr>
              <a:t>Zusammenzug im Empfehlungs- und Antragsformular</a:t>
            </a:r>
          </a:p>
        </p:txBody>
      </p:sp>
      <p:sp>
        <p:nvSpPr>
          <p:cNvPr id="5" name="Textfeld 4"/>
          <p:cNvSpPr txBox="1">
            <a:spLocks noChangeArrowheads="1"/>
          </p:cNvSpPr>
          <p:nvPr/>
        </p:nvSpPr>
        <p:spPr bwMode="auto">
          <a:xfrm>
            <a:off x="1547663" y="3071343"/>
            <a:ext cx="576000" cy="276999"/>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4.9</a:t>
            </a:r>
          </a:p>
        </p:txBody>
      </p:sp>
      <p:sp>
        <p:nvSpPr>
          <p:cNvPr id="11" name="Textfeld 10"/>
          <p:cNvSpPr txBox="1">
            <a:spLocks noChangeArrowheads="1"/>
          </p:cNvSpPr>
          <p:nvPr/>
        </p:nvSpPr>
        <p:spPr bwMode="auto">
          <a:xfrm>
            <a:off x="3275013" y="3068662"/>
            <a:ext cx="574675" cy="2778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5.4</a:t>
            </a:r>
          </a:p>
        </p:txBody>
      </p:sp>
      <p:sp>
        <p:nvSpPr>
          <p:cNvPr id="12" name="Textfeld 11"/>
          <p:cNvSpPr txBox="1">
            <a:spLocks noChangeArrowheads="1"/>
          </p:cNvSpPr>
          <p:nvPr/>
        </p:nvSpPr>
        <p:spPr bwMode="auto">
          <a:xfrm>
            <a:off x="5219873" y="3068662"/>
            <a:ext cx="576263" cy="2778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5.1</a:t>
            </a:r>
          </a:p>
        </p:txBody>
      </p:sp>
      <p:sp>
        <p:nvSpPr>
          <p:cNvPr id="13" name="Textfeld 12"/>
          <p:cNvSpPr txBox="1">
            <a:spLocks noChangeArrowheads="1"/>
          </p:cNvSpPr>
          <p:nvPr/>
        </p:nvSpPr>
        <p:spPr bwMode="auto">
          <a:xfrm>
            <a:off x="6998419" y="3068662"/>
            <a:ext cx="669925" cy="277813"/>
          </a:xfrm>
          <a:prstGeom prst="rect">
            <a:avLst/>
          </a:prstGeom>
          <a:solidFill>
            <a:srgbClr val="FFFF00"/>
          </a:solidFill>
          <a:ln w="25400">
            <a:solidFill>
              <a:srgbClr val="FF0000"/>
            </a:solidFill>
            <a:miter lim="800000"/>
            <a:headEnd/>
            <a:tailEnd/>
          </a:ln>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5.13</a:t>
            </a:r>
          </a:p>
        </p:txBody>
      </p:sp>
      <p:sp>
        <p:nvSpPr>
          <p:cNvPr id="15" name="Textfeld 14"/>
          <p:cNvSpPr txBox="1">
            <a:spLocks noChangeArrowheads="1"/>
          </p:cNvSpPr>
          <p:nvPr/>
        </p:nvSpPr>
        <p:spPr bwMode="auto">
          <a:xfrm>
            <a:off x="5641817" y="4067988"/>
            <a:ext cx="215900" cy="179388"/>
          </a:xfrm>
          <a:prstGeom prst="rect">
            <a:avLst/>
          </a:prstGeom>
          <a:solidFill>
            <a:srgbClr val="FFFF00"/>
          </a:solidFill>
          <a:ln w="25400">
            <a:solidFill>
              <a:srgbClr val="FF0000"/>
            </a:solidFill>
            <a:miter lim="800000"/>
            <a:headEnd/>
            <a:tailEnd/>
          </a:ln>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de-CH" altLang="de-DE" sz="1800" b="1">
              <a:solidFill>
                <a:srgbClr val="FF0000"/>
              </a:solidFill>
            </a:endParaRPr>
          </a:p>
        </p:txBody>
      </p:sp>
      <p:pic>
        <p:nvPicPr>
          <p:cNvPr id="20" name="Bild 17" descr="zsl_praesentation_linie_v_c.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14" name="Grafik 13">
            <a:extLst>
              <a:ext uri="{FF2B5EF4-FFF2-40B4-BE49-F238E27FC236}">
                <a16:creationId xmlns:a16="http://schemas.microsoft.com/office/drawing/2014/main" id="{111F82DA-18C4-46A1-8953-8298B323030E}"/>
              </a:ext>
            </a:extLst>
          </p:cNvPr>
          <p:cNvPicPr>
            <a:picLocks noChangeAspect="1"/>
          </p:cNvPicPr>
          <p:nvPr/>
        </p:nvPicPr>
        <p:blipFill>
          <a:blip r:embed="rId5"/>
          <a:stretch>
            <a:fillRect/>
          </a:stretch>
        </p:blipFill>
        <p:spPr>
          <a:xfrm>
            <a:off x="0" y="-4490"/>
            <a:ext cx="2633472" cy="1420368"/>
          </a:xfrm>
          <a:prstGeom prst="rect">
            <a:avLst/>
          </a:prstGeom>
        </p:spPr>
      </p:pic>
      <p:pic>
        <p:nvPicPr>
          <p:cNvPr id="23" name="Grafik 22">
            <a:extLst>
              <a:ext uri="{FF2B5EF4-FFF2-40B4-BE49-F238E27FC236}">
                <a16:creationId xmlns:a16="http://schemas.microsoft.com/office/drawing/2014/main" id="{D6D7638C-48A5-4F33-B21F-EE1FB37695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062594" y="5292436"/>
            <a:ext cx="1279052" cy="906841"/>
          </a:xfrm>
          <a:prstGeom prst="rect">
            <a:avLst/>
          </a:prstGeom>
        </p:spPr>
      </p:pic>
      <p:pic>
        <p:nvPicPr>
          <p:cNvPr id="24" name="Grafik 23">
            <a:extLst>
              <a:ext uri="{FF2B5EF4-FFF2-40B4-BE49-F238E27FC236}">
                <a16:creationId xmlns:a16="http://schemas.microsoft.com/office/drawing/2014/main" id="{16F402D1-DF85-49E8-AAB7-6D35F63228F5}"/>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5779073" y="2977529"/>
            <a:ext cx="574676" cy="728285"/>
          </a:xfrm>
          <a:prstGeom prst="rect">
            <a:avLst/>
          </a:prstGeom>
        </p:spPr>
      </p:pic>
      <p:pic>
        <p:nvPicPr>
          <p:cNvPr id="25" name="Grafik 24">
            <a:extLst>
              <a:ext uri="{FF2B5EF4-FFF2-40B4-BE49-F238E27FC236}">
                <a16:creationId xmlns:a16="http://schemas.microsoft.com/office/drawing/2014/main" id="{D39BC922-BA1F-4F31-8B8B-F016BE0414D9}"/>
              </a:ext>
            </a:extLst>
          </p:cNvPr>
          <p:cNvPicPr>
            <a:picLocks noChangeAspect="1"/>
          </p:cNvPicPr>
          <p:nvPr/>
        </p:nvPicPr>
        <p:blipFill>
          <a:blip r:embed="rId8">
            <a:clrChange>
              <a:clrFrom>
                <a:srgbClr val="FEFEFE"/>
              </a:clrFrom>
              <a:clrTo>
                <a:srgbClr val="FEFEFE">
                  <a:alpha val="0"/>
                </a:srgbClr>
              </a:clrTo>
            </a:clrChange>
          </a:blip>
          <a:stretch>
            <a:fillRect/>
          </a:stretch>
        </p:blipFill>
        <p:spPr>
          <a:xfrm>
            <a:off x="2951937" y="3117399"/>
            <a:ext cx="493338" cy="623201"/>
          </a:xfrm>
          <a:prstGeom prst="rect">
            <a:avLst/>
          </a:prstGeom>
        </p:spPr>
      </p:pic>
    </p:spTree>
    <p:extLst>
      <p:ext uri="{BB962C8B-B14F-4D97-AF65-F5344CB8AC3E}">
        <p14:creationId xmlns:p14="http://schemas.microsoft.com/office/powerpoint/2010/main" val="1295116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nodeType="withGroup">
                            <p:stCondLst>
                              <p:cond delay="500"/>
                            </p:stCondLst>
                            <p:childTnLst>
                              <p:par>
                                <p:cTn id="18" presetID="2" presetClass="entr" presetSubtype="4" fill="hold" grpId="0" nodeType="after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A66879-9C9C-3171-0082-7D2CFF821922}"/>
              </a:ext>
            </a:extLst>
          </p:cNvPr>
          <p:cNvPicPr>
            <a:picLocks noChangeAspect="1"/>
          </p:cNvPicPr>
          <p:nvPr/>
        </p:nvPicPr>
        <p:blipFill rotWithShape="1">
          <a:blip r:embed="rId3"/>
          <a:srcRect t="-555" r="-183" b="23836"/>
          <a:stretch/>
        </p:blipFill>
        <p:spPr>
          <a:xfrm>
            <a:off x="988742" y="2330295"/>
            <a:ext cx="7408130" cy="3768899"/>
          </a:xfrm>
          <a:prstGeom prst="rect">
            <a:avLst/>
          </a:prstGeom>
        </p:spPr>
      </p:pic>
      <p:sp>
        <p:nvSpPr>
          <p:cNvPr id="9" name="Titel 1"/>
          <p:cNvSpPr txBox="1">
            <a:spLocks/>
          </p:cNvSpPr>
          <p:nvPr/>
        </p:nvSpPr>
        <p:spPr bwMode="auto">
          <a:xfrm>
            <a:off x="287338" y="1647850"/>
            <a:ext cx="8442325" cy="534987"/>
          </a:xfrm>
          <a:prstGeom prst="rect">
            <a:avLst/>
          </a:prstGeom>
          <a:solidFill>
            <a:srgbClr val="FFCC66"/>
          </a:solidFill>
          <a:ln w="9525">
            <a:noFill/>
            <a:miter lim="800000"/>
            <a:headEnd/>
            <a:tailEnd/>
          </a:ln>
        </p:spPr>
        <p:txBody>
          <a:bodyPr anchor="ctr">
            <a:normAutofit/>
          </a:bodyPr>
          <a:lstStyle>
            <a:lvl1pPr algn="l" rtl="0" eaLnBrk="0" fontAlgn="base" hangingPunct="0">
              <a:spcBef>
                <a:spcPct val="0"/>
              </a:spcBef>
              <a:spcAft>
                <a:spcPct val="0"/>
              </a:spcAft>
              <a:defRPr sz="2800" i="1">
                <a:solidFill>
                  <a:schemeClr val="tx2"/>
                </a:solidFill>
                <a:latin typeface="+mj-lt"/>
                <a:ea typeface="+mj-ea"/>
                <a:cs typeface="+mj-cs"/>
              </a:defRPr>
            </a:lvl1pPr>
            <a:lvl2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2pPr>
            <a:lvl3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3pPr>
            <a:lvl4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4pPr>
            <a:lvl5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6pPr>
            <a:lvl7pPr marL="9144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7pPr>
            <a:lvl8pPr marL="13716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8pPr>
            <a:lvl9pPr marL="18288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9pPr>
          </a:lstStyle>
          <a:p>
            <a:pPr algn="ctr">
              <a:defRPr/>
            </a:pPr>
            <a:r>
              <a:rPr lang="de-CH" b="1" i="0">
                <a:solidFill>
                  <a:schemeClr val="tx1"/>
                </a:solidFill>
                <a:ea typeface="ＭＳ Ｐゴシック" panose="020B0600070205080204" pitchFamily="34" charset="-128"/>
                <a:cs typeface="ＭＳ Ｐゴシック" charset="-128"/>
              </a:rPr>
              <a:t>Zusammenzug im Empfehlungs- und Antragsformular</a:t>
            </a:r>
          </a:p>
        </p:txBody>
      </p:sp>
      <p:sp>
        <p:nvSpPr>
          <p:cNvPr id="5" name="Textfeld 4"/>
          <p:cNvSpPr txBox="1">
            <a:spLocks noChangeArrowheads="1"/>
          </p:cNvSpPr>
          <p:nvPr/>
        </p:nvSpPr>
        <p:spPr bwMode="auto">
          <a:xfrm>
            <a:off x="1547663" y="3071343"/>
            <a:ext cx="576000" cy="276999"/>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4.9</a:t>
            </a:r>
          </a:p>
        </p:txBody>
      </p:sp>
      <p:sp>
        <p:nvSpPr>
          <p:cNvPr id="11" name="Textfeld 10"/>
          <p:cNvSpPr txBox="1">
            <a:spLocks noChangeArrowheads="1"/>
          </p:cNvSpPr>
          <p:nvPr/>
        </p:nvSpPr>
        <p:spPr bwMode="auto">
          <a:xfrm>
            <a:off x="3275013" y="3068662"/>
            <a:ext cx="574675" cy="2778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5.4</a:t>
            </a:r>
          </a:p>
        </p:txBody>
      </p:sp>
      <p:sp>
        <p:nvSpPr>
          <p:cNvPr id="12" name="Textfeld 11"/>
          <p:cNvSpPr txBox="1">
            <a:spLocks noChangeArrowheads="1"/>
          </p:cNvSpPr>
          <p:nvPr/>
        </p:nvSpPr>
        <p:spPr bwMode="auto">
          <a:xfrm>
            <a:off x="5219873" y="3068662"/>
            <a:ext cx="576263" cy="2778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5.1</a:t>
            </a:r>
          </a:p>
        </p:txBody>
      </p:sp>
      <p:sp>
        <p:nvSpPr>
          <p:cNvPr id="13" name="Textfeld 12"/>
          <p:cNvSpPr txBox="1">
            <a:spLocks noChangeArrowheads="1"/>
          </p:cNvSpPr>
          <p:nvPr/>
        </p:nvSpPr>
        <p:spPr bwMode="auto">
          <a:xfrm>
            <a:off x="6998419" y="3068662"/>
            <a:ext cx="669925" cy="277813"/>
          </a:xfrm>
          <a:prstGeom prst="rect">
            <a:avLst/>
          </a:prstGeom>
          <a:solidFill>
            <a:srgbClr val="FFFF00"/>
          </a:solidFill>
          <a:ln w="25400">
            <a:solidFill>
              <a:srgbClr val="FF0000"/>
            </a:solidFill>
            <a:miter lim="800000"/>
            <a:headEnd/>
            <a:tailEnd/>
          </a:ln>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5.13</a:t>
            </a:r>
          </a:p>
        </p:txBody>
      </p:sp>
      <p:sp>
        <p:nvSpPr>
          <p:cNvPr id="15" name="Textfeld 14"/>
          <p:cNvSpPr txBox="1">
            <a:spLocks noChangeArrowheads="1"/>
          </p:cNvSpPr>
          <p:nvPr/>
        </p:nvSpPr>
        <p:spPr bwMode="auto">
          <a:xfrm>
            <a:off x="5641817" y="4067988"/>
            <a:ext cx="215900" cy="179388"/>
          </a:xfrm>
          <a:prstGeom prst="rect">
            <a:avLst/>
          </a:prstGeom>
          <a:solidFill>
            <a:srgbClr val="FFFF00"/>
          </a:solidFill>
          <a:ln w="25400">
            <a:solidFill>
              <a:srgbClr val="FF0000"/>
            </a:solidFill>
            <a:miter lim="800000"/>
            <a:headEnd/>
            <a:tailEnd/>
          </a:ln>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de-CH" altLang="de-DE" sz="1800" b="1">
              <a:solidFill>
                <a:srgbClr val="FF0000"/>
              </a:solidFill>
            </a:endParaRPr>
          </a:p>
        </p:txBody>
      </p:sp>
      <p:pic>
        <p:nvPicPr>
          <p:cNvPr id="20" name="Bild 17" descr="zsl_praesentation_linie_v_c.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14" name="Grafik 13">
            <a:extLst>
              <a:ext uri="{FF2B5EF4-FFF2-40B4-BE49-F238E27FC236}">
                <a16:creationId xmlns:a16="http://schemas.microsoft.com/office/drawing/2014/main" id="{111F82DA-18C4-46A1-8953-8298B323030E}"/>
              </a:ext>
            </a:extLst>
          </p:cNvPr>
          <p:cNvPicPr>
            <a:picLocks noChangeAspect="1"/>
          </p:cNvPicPr>
          <p:nvPr/>
        </p:nvPicPr>
        <p:blipFill>
          <a:blip r:embed="rId5"/>
          <a:stretch>
            <a:fillRect/>
          </a:stretch>
        </p:blipFill>
        <p:spPr>
          <a:xfrm>
            <a:off x="0" y="-4490"/>
            <a:ext cx="2633472" cy="1420368"/>
          </a:xfrm>
          <a:prstGeom prst="rect">
            <a:avLst/>
          </a:prstGeom>
        </p:spPr>
      </p:pic>
      <p:pic>
        <p:nvPicPr>
          <p:cNvPr id="23" name="Grafik 22">
            <a:extLst>
              <a:ext uri="{FF2B5EF4-FFF2-40B4-BE49-F238E27FC236}">
                <a16:creationId xmlns:a16="http://schemas.microsoft.com/office/drawing/2014/main" id="{D6D7638C-48A5-4F33-B21F-EE1FB37695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062594" y="5292436"/>
            <a:ext cx="1279052" cy="906841"/>
          </a:xfrm>
          <a:prstGeom prst="rect">
            <a:avLst/>
          </a:prstGeom>
        </p:spPr>
      </p:pic>
      <p:pic>
        <p:nvPicPr>
          <p:cNvPr id="24" name="Grafik 23">
            <a:extLst>
              <a:ext uri="{FF2B5EF4-FFF2-40B4-BE49-F238E27FC236}">
                <a16:creationId xmlns:a16="http://schemas.microsoft.com/office/drawing/2014/main" id="{16F402D1-DF85-49E8-AAB7-6D35F63228F5}"/>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5779073" y="2977529"/>
            <a:ext cx="574676" cy="728285"/>
          </a:xfrm>
          <a:prstGeom prst="rect">
            <a:avLst/>
          </a:prstGeom>
        </p:spPr>
      </p:pic>
      <p:pic>
        <p:nvPicPr>
          <p:cNvPr id="25" name="Grafik 24">
            <a:extLst>
              <a:ext uri="{FF2B5EF4-FFF2-40B4-BE49-F238E27FC236}">
                <a16:creationId xmlns:a16="http://schemas.microsoft.com/office/drawing/2014/main" id="{D39BC922-BA1F-4F31-8B8B-F016BE0414D9}"/>
              </a:ext>
            </a:extLst>
          </p:cNvPr>
          <p:cNvPicPr>
            <a:picLocks noChangeAspect="1"/>
          </p:cNvPicPr>
          <p:nvPr/>
        </p:nvPicPr>
        <p:blipFill>
          <a:blip r:embed="rId8">
            <a:clrChange>
              <a:clrFrom>
                <a:srgbClr val="FEFEFE"/>
              </a:clrFrom>
              <a:clrTo>
                <a:srgbClr val="FEFEFE">
                  <a:alpha val="0"/>
                </a:srgbClr>
              </a:clrTo>
            </a:clrChange>
          </a:blip>
          <a:stretch>
            <a:fillRect/>
          </a:stretch>
        </p:blipFill>
        <p:spPr>
          <a:xfrm>
            <a:off x="2951937" y="3117399"/>
            <a:ext cx="493338" cy="623201"/>
          </a:xfrm>
          <a:prstGeom prst="rect">
            <a:avLst/>
          </a:prstGeom>
        </p:spPr>
      </p:pic>
      <p:pic>
        <p:nvPicPr>
          <p:cNvPr id="21" name="Grafik 30" descr="Yellow Highlighter Clipart">
            <a:hlinkClick r:id="rId9"/>
            <a:extLst>
              <a:ext uri="{FF2B5EF4-FFF2-40B4-BE49-F238E27FC236}">
                <a16:creationId xmlns:a16="http://schemas.microsoft.com/office/drawing/2014/main" id="{9D50C98C-39A4-4405-B7D6-94CD21F7B8B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96073" y="2708920"/>
            <a:ext cx="1614487" cy="197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Abgerundetes Rechteck 32">
            <a:extLst>
              <a:ext uri="{FF2B5EF4-FFF2-40B4-BE49-F238E27FC236}">
                <a16:creationId xmlns:a16="http://schemas.microsoft.com/office/drawing/2014/main" id="{4A13F122-4CC3-4084-94FB-9940F8381365}"/>
              </a:ext>
            </a:extLst>
          </p:cNvPr>
          <p:cNvSpPr>
            <a:spLocks noChangeArrowheads="1"/>
          </p:cNvSpPr>
          <p:nvPr/>
        </p:nvSpPr>
        <p:spPr bwMode="auto">
          <a:xfrm>
            <a:off x="4578648" y="4531370"/>
            <a:ext cx="1433512" cy="163513"/>
          </a:xfrm>
          <a:prstGeom prst="roundRect">
            <a:avLst>
              <a:gd name="adj" fmla="val 16667"/>
            </a:avLst>
          </a:prstGeom>
          <a:solidFill>
            <a:srgbClr val="FFFF00">
              <a:alpha val="24706"/>
            </a:srgbClr>
          </a:solidFill>
          <a:ln w="25400">
            <a:solidFill>
              <a:srgbClr val="FFFF00">
                <a:alpha val="25098"/>
              </a:srgbClr>
            </a:solidFill>
            <a:round/>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de-CH" altLang="de-DE" sz="1200">
              <a:latin typeface="Verdana" panose="020B0604030504040204" pitchFamily="34" charset="0"/>
              <a:ea typeface="ヒラギノ角ゴ ProN W3" pitchFamily="1" charset="-128"/>
              <a:sym typeface="Helvetica" panose="020B0604020202020204" pitchFamily="34" charset="0"/>
            </a:endParaRPr>
          </a:p>
        </p:txBody>
      </p:sp>
    </p:spTree>
    <p:extLst>
      <p:ext uri="{BB962C8B-B14F-4D97-AF65-F5344CB8AC3E}">
        <p14:creationId xmlns:p14="http://schemas.microsoft.com/office/powerpoint/2010/main" val="16569504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7.40741E-7 L 0.15156 0.00556 " pathEditMode="relative" rAng="0" ptsTypes="AA">
                                      <p:cBhvr>
                                        <p:cTn id="6" dur="2000" fill="hold"/>
                                        <p:tgtEl>
                                          <p:spTgt spid="21"/>
                                        </p:tgtEl>
                                        <p:attrNameLst>
                                          <p:attrName>ppt_x</p:attrName>
                                          <p:attrName>ppt_y</p:attrName>
                                        </p:attrNameLst>
                                      </p:cBhvr>
                                      <p:rCtr x="756900" y="27800"/>
                                    </p:animMotion>
                                  </p:childTnLst>
                                  <p:subTnLst>
                                    <p:set>
                                      <p:cBhvr override="childStyle">
                                        <p:cTn dur="1" fill="hold" display="0" masterRel="sameClick" afterEffect="1">
                                          <p:stCondLst>
                                            <p:cond evt="end" delay="0">
                                              <p:tn val="5"/>
                                            </p:cond>
                                          </p:stCondLst>
                                        </p:cTn>
                                        <p:tgtEl>
                                          <p:spTgt spid="2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8783E-435C-558B-8EDC-BDA3A5CC842C}"/>
              </a:ext>
            </a:extLst>
          </p:cNvPr>
          <p:cNvPicPr>
            <a:picLocks noChangeAspect="1"/>
          </p:cNvPicPr>
          <p:nvPr/>
        </p:nvPicPr>
        <p:blipFill rotWithShape="1">
          <a:blip r:embed="rId3"/>
          <a:srcRect t="-555" r="-183" b="23836"/>
          <a:stretch/>
        </p:blipFill>
        <p:spPr>
          <a:xfrm>
            <a:off x="988742" y="2330295"/>
            <a:ext cx="7408130" cy="3768899"/>
          </a:xfrm>
          <a:prstGeom prst="rect">
            <a:avLst/>
          </a:prstGeom>
        </p:spPr>
      </p:pic>
      <p:sp>
        <p:nvSpPr>
          <p:cNvPr id="9" name="Titel 1"/>
          <p:cNvSpPr txBox="1">
            <a:spLocks/>
          </p:cNvSpPr>
          <p:nvPr/>
        </p:nvSpPr>
        <p:spPr bwMode="auto">
          <a:xfrm>
            <a:off x="287338" y="1647850"/>
            <a:ext cx="8442325" cy="534987"/>
          </a:xfrm>
          <a:prstGeom prst="rect">
            <a:avLst/>
          </a:prstGeom>
          <a:solidFill>
            <a:srgbClr val="FFCC66"/>
          </a:solidFill>
          <a:ln w="9525">
            <a:noFill/>
            <a:miter lim="800000"/>
            <a:headEnd/>
            <a:tailEnd/>
          </a:ln>
        </p:spPr>
        <p:txBody>
          <a:bodyPr anchor="ctr">
            <a:normAutofit/>
          </a:bodyPr>
          <a:lstStyle>
            <a:lvl1pPr algn="l" rtl="0" eaLnBrk="0" fontAlgn="base" hangingPunct="0">
              <a:spcBef>
                <a:spcPct val="0"/>
              </a:spcBef>
              <a:spcAft>
                <a:spcPct val="0"/>
              </a:spcAft>
              <a:defRPr sz="2800" i="1">
                <a:solidFill>
                  <a:schemeClr val="tx2"/>
                </a:solidFill>
                <a:latin typeface="+mj-lt"/>
                <a:ea typeface="+mj-ea"/>
                <a:cs typeface="+mj-cs"/>
              </a:defRPr>
            </a:lvl1pPr>
            <a:lvl2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2pPr>
            <a:lvl3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3pPr>
            <a:lvl4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4pPr>
            <a:lvl5pPr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6pPr>
            <a:lvl7pPr marL="9144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7pPr>
            <a:lvl8pPr marL="13716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8pPr>
            <a:lvl9pPr marL="1828800" algn="l" rtl="0" eaLnBrk="0" fontAlgn="base" hangingPunct="0">
              <a:spcBef>
                <a:spcPct val="0"/>
              </a:spcBef>
              <a:spcAft>
                <a:spcPct val="0"/>
              </a:spcAft>
              <a:defRPr sz="2800" i="1">
                <a:solidFill>
                  <a:schemeClr val="tx2"/>
                </a:solidFill>
                <a:latin typeface="Frutiger 55 Roman" pitchFamily="110" charset="0"/>
                <a:ea typeface="ＭＳ Ｐゴシック" pitchFamily="-65" charset="-128"/>
                <a:cs typeface="ＭＳ Ｐゴシック" pitchFamily="-65" charset="-128"/>
              </a:defRPr>
            </a:lvl9pPr>
          </a:lstStyle>
          <a:p>
            <a:pPr algn="ctr">
              <a:defRPr/>
            </a:pPr>
            <a:r>
              <a:rPr lang="de-CH" b="1" i="0">
                <a:solidFill>
                  <a:schemeClr val="tx1"/>
                </a:solidFill>
                <a:ea typeface="ＭＳ Ｐゴシック" panose="020B0600070205080204" pitchFamily="34" charset="-128"/>
                <a:cs typeface="ＭＳ Ｐゴシック" charset="-128"/>
              </a:rPr>
              <a:t>Zusammenzug im Empfehlungs- und Antragsformular</a:t>
            </a:r>
          </a:p>
        </p:txBody>
      </p:sp>
      <p:sp>
        <p:nvSpPr>
          <p:cNvPr id="5" name="Textfeld 4"/>
          <p:cNvSpPr txBox="1">
            <a:spLocks noChangeArrowheads="1"/>
          </p:cNvSpPr>
          <p:nvPr/>
        </p:nvSpPr>
        <p:spPr bwMode="auto">
          <a:xfrm>
            <a:off x="1547663" y="3071343"/>
            <a:ext cx="576000" cy="276999"/>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4.9</a:t>
            </a:r>
          </a:p>
        </p:txBody>
      </p:sp>
      <p:sp>
        <p:nvSpPr>
          <p:cNvPr id="11" name="Textfeld 10"/>
          <p:cNvSpPr txBox="1">
            <a:spLocks noChangeArrowheads="1"/>
          </p:cNvSpPr>
          <p:nvPr/>
        </p:nvSpPr>
        <p:spPr bwMode="auto">
          <a:xfrm>
            <a:off x="3275013" y="3068662"/>
            <a:ext cx="574675" cy="2778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5.4</a:t>
            </a:r>
          </a:p>
        </p:txBody>
      </p:sp>
      <p:sp>
        <p:nvSpPr>
          <p:cNvPr id="12" name="Textfeld 11"/>
          <p:cNvSpPr txBox="1">
            <a:spLocks noChangeArrowheads="1"/>
          </p:cNvSpPr>
          <p:nvPr/>
        </p:nvSpPr>
        <p:spPr bwMode="auto">
          <a:xfrm>
            <a:off x="5219873" y="3068662"/>
            <a:ext cx="576263" cy="2778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5.1</a:t>
            </a:r>
          </a:p>
        </p:txBody>
      </p:sp>
      <p:sp>
        <p:nvSpPr>
          <p:cNvPr id="13" name="Textfeld 12"/>
          <p:cNvSpPr txBox="1">
            <a:spLocks noChangeArrowheads="1"/>
          </p:cNvSpPr>
          <p:nvPr/>
        </p:nvSpPr>
        <p:spPr bwMode="auto">
          <a:xfrm>
            <a:off x="6998419" y="3068662"/>
            <a:ext cx="669925" cy="277813"/>
          </a:xfrm>
          <a:prstGeom prst="rect">
            <a:avLst/>
          </a:prstGeom>
          <a:solidFill>
            <a:srgbClr val="FFFF00"/>
          </a:solidFill>
          <a:ln w="25400">
            <a:solidFill>
              <a:srgbClr val="FF0000"/>
            </a:solidFill>
            <a:miter lim="800000"/>
            <a:headEnd/>
            <a:tailEnd/>
          </a:ln>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de-CH" altLang="de-DE" sz="1800" b="1">
                <a:solidFill>
                  <a:srgbClr val="FF0000"/>
                </a:solidFill>
              </a:rPr>
              <a:t>5.13</a:t>
            </a:r>
          </a:p>
        </p:txBody>
      </p:sp>
      <p:sp>
        <p:nvSpPr>
          <p:cNvPr id="15" name="Textfeld 14"/>
          <p:cNvSpPr txBox="1">
            <a:spLocks noChangeArrowheads="1"/>
          </p:cNvSpPr>
          <p:nvPr/>
        </p:nvSpPr>
        <p:spPr bwMode="auto">
          <a:xfrm>
            <a:off x="5641817" y="4067988"/>
            <a:ext cx="215900" cy="179388"/>
          </a:xfrm>
          <a:prstGeom prst="rect">
            <a:avLst/>
          </a:prstGeom>
          <a:solidFill>
            <a:srgbClr val="FFFF00"/>
          </a:solidFill>
          <a:ln w="25400">
            <a:solidFill>
              <a:srgbClr val="FF0000"/>
            </a:solidFill>
            <a:miter lim="800000"/>
            <a:headEnd/>
            <a:tailEnd/>
          </a:ln>
        </p:spPr>
        <p:txBody>
          <a:bodyPr tIns="0" bIns="0"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de-CH" altLang="de-DE" sz="1800" b="1">
              <a:solidFill>
                <a:srgbClr val="FF0000"/>
              </a:solidFill>
            </a:endParaRPr>
          </a:p>
        </p:txBody>
      </p:sp>
      <p:pic>
        <p:nvPicPr>
          <p:cNvPr id="20" name="Bild 17" descr="zsl_praesentation_linie_v_c.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6129" y="574676"/>
            <a:ext cx="3327871" cy="190028"/>
          </a:xfrm>
          <a:prstGeom prst="rect">
            <a:avLst/>
          </a:prstGeom>
          <a:noFill/>
          <a:ln w="9525">
            <a:noFill/>
            <a:miter lim="800000"/>
            <a:headEnd/>
            <a:tailEnd/>
          </a:ln>
        </p:spPr>
      </p:pic>
      <p:pic>
        <p:nvPicPr>
          <p:cNvPr id="14" name="Grafik 13">
            <a:extLst>
              <a:ext uri="{FF2B5EF4-FFF2-40B4-BE49-F238E27FC236}">
                <a16:creationId xmlns:a16="http://schemas.microsoft.com/office/drawing/2014/main" id="{111F82DA-18C4-46A1-8953-8298B323030E}"/>
              </a:ext>
            </a:extLst>
          </p:cNvPr>
          <p:cNvPicPr>
            <a:picLocks noChangeAspect="1"/>
          </p:cNvPicPr>
          <p:nvPr/>
        </p:nvPicPr>
        <p:blipFill>
          <a:blip r:embed="rId5"/>
          <a:stretch>
            <a:fillRect/>
          </a:stretch>
        </p:blipFill>
        <p:spPr>
          <a:xfrm>
            <a:off x="0" y="-4490"/>
            <a:ext cx="2633472" cy="1420368"/>
          </a:xfrm>
          <a:prstGeom prst="rect">
            <a:avLst/>
          </a:prstGeom>
        </p:spPr>
      </p:pic>
      <p:pic>
        <p:nvPicPr>
          <p:cNvPr id="23" name="Grafik 22">
            <a:extLst>
              <a:ext uri="{FF2B5EF4-FFF2-40B4-BE49-F238E27FC236}">
                <a16:creationId xmlns:a16="http://schemas.microsoft.com/office/drawing/2014/main" id="{D6D7638C-48A5-4F33-B21F-EE1FB37695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062594" y="5292436"/>
            <a:ext cx="1279052" cy="906841"/>
          </a:xfrm>
          <a:prstGeom prst="rect">
            <a:avLst/>
          </a:prstGeom>
        </p:spPr>
      </p:pic>
      <p:pic>
        <p:nvPicPr>
          <p:cNvPr id="24" name="Grafik 23">
            <a:extLst>
              <a:ext uri="{FF2B5EF4-FFF2-40B4-BE49-F238E27FC236}">
                <a16:creationId xmlns:a16="http://schemas.microsoft.com/office/drawing/2014/main" id="{16F402D1-DF85-49E8-AAB7-6D35F63228F5}"/>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5779073" y="2977529"/>
            <a:ext cx="574676" cy="728285"/>
          </a:xfrm>
          <a:prstGeom prst="rect">
            <a:avLst/>
          </a:prstGeom>
        </p:spPr>
      </p:pic>
      <p:pic>
        <p:nvPicPr>
          <p:cNvPr id="25" name="Grafik 24">
            <a:extLst>
              <a:ext uri="{FF2B5EF4-FFF2-40B4-BE49-F238E27FC236}">
                <a16:creationId xmlns:a16="http://schemas.microsoft.com/office/drawing/2014/main" id="{D39BC922-BA1F-4F31-8B8B-F016BE0414D9}"/>
              </a:ext>
            </a:extLst>
          </p:cNvPr>
          <p:cNvPicPr>
            <a:picLocks noChangeAspect="1"/>
          </p:cNvPicPr>
          <p:nvPr/>
        </p:nvPicPr>
        <p:blipFill>
          <a:blip r:embed="rId8">
            <a:clrChange>
              <a:clrFrom>
                <a:srgbClr val="FEFEFE"/>
              </a:clrFrom>
              <a:clrTo>
                <a:srgbClr val="FEFEFE">
                  <a:alpha val="0"/>
                </a:srgbClr>
              </a:clrTo>
            </a:clrChange>
          </a:blip>
          <a:stretch>
            <a:fillRect/>
          </a:stretch>
        </p:blipFill>
        <p:spPr>
          <a:xfrm>
            <a:off x="2951937" y="3117399"/>
            <a:ext cx="493338" cy="623201"/>
          </a:xfrm>
          <a:prstGeom prst="rect">
            <a:avLst/>
          </a:prstGeom>
        </p:spPr>
      </p:pic>
      <p:pic>
        <p:nvPicPr>
          <p:cNvPr id="28" name="Grafik 30" descr="Yellow Highlighter Clipart">
            <a:hlinkClick r:id="rId9"/>
            <a:extLst>
              <a:ext uri="{FF2B5EF4-FFF2-40B4-BE49-F238E27FC236}">
                <a16:creationId xmlns:a16="http://schemas.microsoft.com/office/drawing/2014/main" id="{F98B3C75-E04B-41B1-A7B8-2A3E8593D1D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56113" y="3108746"/>
            <a:ext cx="1614487" cy="197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Abgerundetes Rechteck 32">
            <a:extLst>
              <a:ext uri="{FF2B5EF4-FFF2-40B4-BE49-F238E27FC236}">
                <a16:creationId xmlns:a16="http://schemas.microsoft.com/office/drawing/2014/main" id="{6BE4C6B0-1494-4DB7-8E2B-619B78F28F6C}"/>
              </a:ext>
            </a:extLst>
          </p:cNvPr>
          <p:cNvSpPr>
            <a:spLocks noChangeArrowheads="1"/>
          </p:cNvSpPr>
          <p:nvPr/>
        </p:nvSpPr>
        <p:spPr bwMode="auto">
          <a:xfrm>
            <a:off x="4722664" y="4963418"/>
            <a:ext cx="1433512" cy="163513"/>
          </a:xfrm>
          <a:prstGeom prst="roundRect">
            <a:avLst>
              <a:gd name="adj" fmla="val 16667"/>
            </a:avLst>
          </a:prstGeom>
          <a:solidFill>
            <a:srgbClr val="FFFF00">
              <a:alpha val="24706"/>
            </a:srgbClr>
          </a:solidFill>
          <a:ln w="25400">
            <a:solidFill>
              <a:srgbClr val="FFFF00">
                <a:alpha val="25098"/>
              </a:srgbClr>
            </a:solidFill>
            <a:round/>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de-CH" altLang="de-DE" sz="1200">
              <a:latin typeface="Verdana" panose="020B0604030504040204" pitchFamily="34" charset="0"/>
              <a:ea typeface="ヒラギノ角ゴ ProN W3" pitchFamily="1" charset="-128"/>
              <a:sym typeface="Helvetica" panose="020B0604020202020204" pitchFamily="34" charset="0"/>
            </a:endParaRPr>
          </a:p>
        </p:txBody>
      </p:sp>
      <p:sp>
        <p:nvSpPr>
          <p:cNvPr id="26" name="Abgerundetes Rechteck 32">
            <a:extLst>
              <a:ext uri="{FF2B5EF4-FFF2-40B4-BE49-F238E27FC236}">
                <a16:creationId xmlns:a16="http://schemas.microsoft.com/office/drawing/2014/main" id="{2D85C7BE-FC79-4782-B0ED-1A0571FDED51}"/>
              </a:ext>
            </a:extLst>
          </p:cNvPr>
          <p:cNvSpPr>
            <a:spLocks noChangeArrowheads="1"/>
          </p:cNvSpPr>
          <p:nvPr/>
        </p:nvSpPr>
        <p:spPr bwMode="auto">
          <a:xfrm>
            <a:off x="4578648" y="4531370"/>
            <a:ext cx="1433512" cy="163513"/>
          </a:xfrm>
          <a:prstGeom prst="roundRect">
            <a:avLst>
              <a:gd name="adj" fmla="val 16667"/>
            </a:avLst>
          </a:prstGeom>
          <a:solidFill>
            <a:srgbClr val="FFFF00">
              <a:alpha val="24706"/>
            </a:srgbClr>
          </a:solidFill>
          <a:ln w="25400">
            <a:solidFill>
              <a:srgbClr val="FFFF00">
                <a:alpha val="25098"/>
              </a:srgbClr>
            </a:solidFill>
            <a:round/>
            <a:headEnd/>
            <a:tailEnd/>
          </a:ln>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de-CH" altLang="de-DE" sz="1200">
              <a:latin typeface="Verdana" panose="020B0604030504040204" pitchFamily="34" charset="0"/>
              <a:ea typeface="ヒラギノ角ゴ ProN W3" pitchFamily="1" charset="-128"/>
              <a:sym typeface="Helvetica" panose="020B0604020202020204" pitchFamily="34" charset="0"/>
            </a:endParaRPr>
          </a:p>
        </p:txBody>
      </p:sp>
    </p:spTree>
    <p:extLst>
      <p:ext uri="{BB962C8B-B14F-4D97-AF65-F5344CB8AC3E}">
        <p14:creationId xmlns:p14="http://schemas.microsoft.com/office/powerpoint/2010/main" val="11822048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2.77778E-7 -7.40741E-7 L 0.15156 0.00556 " pathEditMode="relative" rAng="0" ptsTypes="AA">
                                      <p:cBhvr>
                                        <p:cTn id="8" dur="2000" fill="hold"/>
                                        <p:tgtEl>
                                          <p:spTgt spid="28"/>
                                        </p:tgtEl>
                                        <p:attrNameLst>
                                          <p:attrName>ppt_x</p:attrName>
                                          <p:attrName>ppt_y</p:attrName>
                                        </p:attrNameLst>
                                      </p:cBhvr>
                                      <p:rCtr x="756900" y="27800"/>
                                    </p:animMotion>
                                  </p:childTnLst>
                                  <p:subTnLst>
                                    <p:set>
                                      <p:cBhvr override="childStyle">
                                        <p:cTn dur="1" fill="hold" display="0" masterRel="sameClick" afterEffect="1">
                                          <p:stCondLst>
                                            <p:cond evt="end" delay="0">
                                              <p:tn val="7"/>
                                            </p:cond>
                                          </p:stCondLst>
                                        </p:cTn>
                                        <p:tgtEl>
                                          <p:spTgt spid="28"/>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8183B49EDCF04479422D905F6522DE6" ma:contentTypeVersion="16" ma:contentTypeDescription="Ein neues Dokument erstellen." ma:contentTypeScope="" ma:versionID="8a3fda16bcebbdda45b64415b0412f0c">
  <xsd:schema xmlns:xsd="http://www.w3.org/2001/XMLSchema" xmlns:xs="http://www.w3.org/2001/XMLSchema" xmlns:p="http://schemas.microsoft.com/office/2006/metadata/properties" xmlns:ns2="a5e3d117-a4d0-4ce3-ba39-dcf5c5f054a7" xmlns:ns3="59580358-78d5-4bd4-832c-8a72264511f3" targetNamespace="http://schemas.microsoft.com/office/2006/metadata/properties" ma:root="true" ma:fieldsID="5ab2c69b6936e9ef559ac63e812498f9" ns2:_="" ns3:_="">
    <xsd:import namespace="a5e3d117-a4d0-4ce3-ba39-dcf5c5f054a7"/>
    <xsd:import namespace="59580358-78d5-4bd4-832c-8a72264511f3"/>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3d117-a4d0-4ce3-ba39-dcf5c5f054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702ee704-e012-4dee-9413-6fff5767ef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580358-78d5-4bd4-832c-8a72264511f3"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e3d117-a4d0-4ce3-ba39-dcf5c5f054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6DAA3D-1BEC-43D2-A8C9-496A8B651C1C}">
  <ds:schemaRefs>
    <ds:schemaRef ds:uri="59580358-78d5-4bd4-832c-8a72264511f3"/>
    <ds:schemaRef ds:uri="a5e3d117-a4d0-4ce3-ba39-dcf5c5f054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5B9ECD-6448-44EB-B2BA-4EC1B2F4BA13}">
  <ds:schemaRefs>
    <ds:schemaRef ds:uri="http://schemas.microsoft.com/sharepoint/v3/contenttype/forms"/>
  </ds:schemaRefs>
</ds:datastoreItem>
</file>

<file path=customXml/itemProps3.xml><?xml version="1.0" encoding="utf-8"?>
<ds:datastoreItem xmlns:ds="http://schemas.openxmlformats.org/officeDocument/2006/customXml" ds:itemID="{47C79752-827F-4908-97B7-DC7642226E7C}">
  <ds:schemaRefs>
    <ds:schemaRef ds:uri="59580358-78d5-4bd4-832c-8a72264511f3"/>
    <ds:schemaRef ds:uri="a5e3d117-a4d0-4ce3-ba39-dcf5c5f054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Concourse</Template>
  <TotalTime>0</TotalTime>
  <Words>1307</Words>
  <Application>Microsoft Office PowerPoint</Application>
  <PresentationFormat>Bildschirmpräsentation (4:3)</PresentationFormat>
  <Paragraphs>368</Paragraphs>
  <Slides>26</Slides>
  <Notes>15</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26</vt:i4>
      </vt:variant>
    </vt:vector>
  </HeadingPairs>
  <TitlesOfParts>
    <vt:vector size="37" baseType="lpstr">
      <vt:lpstr>ＭＳ Ｐゴシック</vt:lpstr>
      <vt:lpstr>ＭＳ Ｐゴシック</vt:lpstr>
      <vt:lpstr>Arial</vt:lpstr>
      <vt:lpstr>Calibri</vt:lpstr>
      <vt:lpstr>Frutiger 55 Roman</vt:lpstr>
      <vt:lpstr>Helvetica</vt:lpstr>
      <vt:lpstr>Symbol</vt:lpstr>
      <vt:lpstr>Verdana</vt:lpstr>
      <vt:lpstr>Wingdings</vt:lpstr>
      <vt:lpstr>ヒラギノ角ゴ ProN W3</vt:lpstr>
      <vt:lpstr>Office-Design</vt:lpstr>
      <vt:lpstr>Herzlich willkommen am OZL</vt:lpstr>
      <vt:lpstr>Orientierungsabend der 6. Klassen</vt:lpstr>
      <vt:lpstr>PowerPoint-Präsentation</vt:lpstr>
      <vt:lpstr>PowerPoint-Präsentation</vt:lpstr>
      <vt:lpstr>PowerPoint-Präsentation</vt:lpstr>
      <vt:lpstr>Auf welchen Grundlagen basiert die Empfehlung der Klassenlehrperson der Primarschule </vt:lpstr>
      <vt:lpstr>PowerPoint-Präsentation</vt:lpstr>
      <vt:lpstr>PowerPoint-Präsentation</vt:lpstr>
      <vt:lpstr>PowerPoint-Präsentation</vt:lpstr>
      <vt:lpstr>PowerPoint-Präsentation</vt:lpstr>
      <vt:lpstr>PowerPoint-Präsentation</vt:lpstr>
      <vt:lpstr>Uneinigkeitsverfahren</vt:lpstr>
      <vt:lpstr>Spezielle Förderung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OZL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Informatik OZL</dc:creator>
  <cp:lastModifiedBy>Barbara Buser</cp:lastModifiedBy>
  <cp:revision>30</cp:revision>
  <cp:lastPrinted>2019-09-06T07:45:05Z</cp:lastPrinted>
  <dcterms:created xsi:type="dcterms:W3CDTF">2010-09-06T07:39:46Z</dcterms:created>
  <dcterms:modified xsi:type="dcterms:W3CDTF">2024-09-12T10:28:00Z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0x01010078183B49EDCF04479422D905F6522DE6</vt:lpwstr>
  </property>
  <property fmtid="{D5CDD505-2E9C-101B-9397-08002B2CF9AE}" pid="3" name="MediaServiceImageTags">
    <vt:lpwstr/>
  </property>
</Properties>
</file>