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331" r:id="rId2"/>
    <p:sldId id="357" r:id="rId3"/>
    <p:sldId id="390" r:id="rId4"/>
    <p:sldId id="399" r:id="rId5"/>
    <p:sldId id="341" r:id="rId6"/>
    <p:sldId id="342" r:id="rId7"/>
    <p:sldId id="343" r:id="rId8"/>
    <p:sldId id="335" r:id="rId9"/>
    <p:sldId id="336" r:id="rId10"/>
    <p:sldId id="337" r:id="rId11"/>
    <p:sldId id="392" r:id="rId12"/>
    <p:sldId id="369" r:id="rId13"/>
    <p:sldId id="292" r:id="rId14"/>
    <p:sldId id="362" r:id="rId15"/>
    <p:sldId id="401" r:id="rId16"/>
    <p:sldId id="400" r:id="rId17"/>
    <p:sldId id="402" r:id="rId18"/>
    <p:sldId id="403" r:id="rId19"/>
    <p:sldId id="407" r:id="rId20"/>
    <p:sldId id="406" r:id="rId21"/>
    <p:sldId id="398" r:id="rId22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8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8FF47"/>
    <a:srgbClr val="3BD9C5"/>
    <a:srgbClr val="85B5E8"/>
    <a:srgbClr val="FF8E24"/>
    <a:srgbClr val="87F23B"/>
    <a:srgbClr val="FF6600"/>
    <a:srgbClr val="E96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9" autoAdjust="0"/>
    <p:restoredTop sz="94680"/>
  </p:normalViewPr>
  <p:slideViewPr>
    <p:cSldViewPr>
      <p:cViewPr varScale="1">
        <p:scale>
          <a:sx n="150" d="100"/>
          <a:sy n="150" d="100"/>
        </p:scale>
        <p:origin x="3582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421392D-7BCF-07D8-2A34-94197635B4A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2101" tIns="46050" rIns="92101" bIns="46050" numCol="1" anchor="t" anchorCtr="0" compatLnSpc="1">
            <a:prstTxWarp prst="textNoShape">
              <a:avLst/>
            </a:prstTxWarp>
          </a:bodyPr>
          <a:lstStyle>
            <a:lvl1pPr algn="l" defTabSz="921071" eaLnBrk="0" hangingPunct="0">
              <a:defRPr sz="12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C01E056-5A70-4D80-A05A-55C1ECFA3AA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2101" tIns="46050" rIns="92101" bIns="46050" numCol="1" anchor="t" anchorCtr="0" compatLnSpc="1">
            <a:prstTxWarp prst="textNoShape">
              <a:avLst/>
            </a:prstTxWarp>
          </a:bodyPr>
          <a:lstStyle>
            <a:lvl1pPr algn="r" defTabSz="921071" eaLnBrk="0" hangingPunct="0">
              <a:defRPr sz="12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5B2B1AC0-1869-7313-63D3-26A18034AE2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2101" tIns="46050" rIns="92101" bIns="46050" numCol="1" anchor="b" anchorCtr="0" compatLnSpc="1">
            <a:prstTxWarp prst="textNoShape">
              <a:avLst/>
            </a:prstTxWarp>
          </a:bodyPr>
          <a:lstStyle>
            <a:lvl1pPr algn="l" defTabSz="921071" eaLnBrk="0" hangingPunct="0">
              <a:defRPr sz="12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4553377C-ECF6-B6DB-BE4C-B3B640BC530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29750"/>
            <a:ext cx="2944812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2101" tIns="46050" rIns="92101" bIns="46050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 b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507F391-892F-4837-BFE9-5EC3E6D18522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A9746014-278A-67E4-5BEA-6AAB372934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33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01" tIns="46050" rIns="92101" bIns="46050" numCol="1" anchor="t" anchorCtr="0" compatLnSpc="1">
            <a:prstTxWarp prst="textNoShape">
              <a:avLst/>
            </a:prstTxWarp>
          </a:bodyPr>
          <a:lstStyle>
            <a:lvl1pPr algn="l" defTabSz="921071"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3059BCAA-1828-AD56-7233-FDB969EAD30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51163" cy="533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01" tIns="46050" rIns="92101" bIns="46050" numCol="1" anchor="t" anchorCtr="0" compatLnSpc="1">
            <a:prstTxWarp prst="textNoShape">
              <a:avLst/>
            </a:prstTxWarp>
          </a:bodyPr>
          <a:lstStyle>
            <a:lvl1pPr algn="r" defTabSz="921071"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0532FD8-B92B-0D8B-22FE-E2B482AD0D1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7100" y="762000"/>
            <a:ext cx="4976813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075DAB30-F508-BE97-9336-D1BEDA1921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721225"/>
            <a:ext cx="4970462" cy="4498975"/>
          </a:xfrm>
          <a:prstGeom prst="rect">
            <a:avLst/>
          </a:prstGeom>
          <a:noFill/>
          <a:ln>
            <a:noFill/>
          </a:ln>
        </p:spPr>
        <p:txBody>
          <a:bodyPr vert="horz" wrap="square" lIns="92101" tIns="46050" rIns="92101" bIns="460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Klicken Sie, um die Formate des Vorlagentextes zu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58B51EBA-8552-7CAD-F8E4-CEF14C6A1B3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51163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01" tIns="46050" rIns="92101" bIns="46050" numCol="1" anchor="b" anchorCtr="0" compatLnSpc="1">
            <a:prstTxWarp prst="textNoShape">
              <a:avLst/>
            </a:prstTxWarp>
          </a:bodyPr>
          <a:lstStyle>
            <a:lvl1pPr algn="l" defTabSz="921071" eaLnBrk="0" hangingPunct="0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CH" altLang="de-DE"/>
          </a:p>
        </p:txBody>
      </p:sp>
      <p:sp>
        <p:nvSpPr>
          <p:cNvPr id="48135" name="Rectangle 7">
            <a:extLst>
              <a:ext uri="{FF2B5EF4-FFF2-40B4-BE49-F238E27FC236}">
                <a16:creationId xmlns:a16="http://schemas.microsoft.com/office/drawing/2014/main" id="{9BD761EB-DADC-0BC6-64E4-116ECD8543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448800"/>
            <a:ext cx="2951163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2101" tIns="46050" rIns="92101" bIns="46050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fld id="{E3A0C3E4-6714-4A93-985E-AF1B3A64DC5E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02D3F92-1031-982D-7D88-6F1DC8184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39775" indent="-284163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38238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592263" indent="-227013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47875" indent="-227013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05075" indent="-227013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62275" indent="-227013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19475" indent="-227013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76675" indent="-227013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853165-F34F-4ADD-BB70-CA7ECA378192}" type="slidenum">
              <a:rPr lang="de-CH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de-CH" altLang="de-DE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9B60027C-F13A-C803-4C6F-A957A1B481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59350" cy="3719513"/>
          </a:xfrm>
          <a:ln w="12700" cap="flat"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1F4B8DF5-B03D-DA3A-1174-E8EFFE5CA0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750" tIns="46375" rIns="92750" bIns="46375"/>
          <a:lstStyle/>
          <a:p>
            <a:endParaRPr lang="de-CH" altLang="de-DE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BD279FB-9CA8-5871-06FC-46219FD512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57762" cy="3719513"/>
          </a:xfrm>
          <a:solidFill>
            <a:srgbClr val="FFFFFF"/>
          </a:solidFill>
          <a:ln w="12700" cap="flat"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763BBE3-E854-83AD-D4FA-A65AE7E1F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1700"/>
            <a:ext cx="4984750" cy="447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740" tIns="46369" rIns="92740" bIns="46369"/>
          <a:lstStyle/>
          <a:p>
            <a:endParaRPr lang="de-CH" altLang="de-DE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2934AF4-769B-D5A1-792D-7AADEB427B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57762" cy="3719513"/>
          </a:xfrm>
          <a:solidFill>
            <a:srgbClr val="FFFFFF"/>
          </a:solidFill>
          <a:ln w="12700" cap="flat"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F8797F1-BF81-5FF7-B7E8-ADF827E5B9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1700"/>
            <a:ext cx="4984750" cy="447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740" tIns="46369" rIns="92740" bIns="46369"/>
          <a:lstStyle/>
          <a:p>
            <a:endParaRPr lang="de-CH" altLang="de-DE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60609F7-E41D-79FE-47B8-AB46EEF45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57762" cy="3719513"/>
          </a:xfrm>
          <a:solidFill>
            <a:srgbClr val="FFFFFF"/>
          </a:solidFill>
          <a:ln w="12700" cap="flat"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1F2CFFE-C535-D22F-F2D5-A911AA46B4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1700"/>
            <a:ext cx="4984750" cy="447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740" tIns="46369" rIns="92740" bIns="46369"/>
          <a:lstStyle/>
          <a:p>
            <a:endParaRPr lang="de-CH" altLang="de-DE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67E5CDC-0922-748F-F285-9DA0016DD3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57762" cy="3719513"/>
          </a:xfrm>
          <a:solidFill>
            <a:srgbClr val="FFFFFF"/>
          </a:solidFill>
          <a:ln w="12700" cap="flat"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1D8E2B4-0E0C-510C-DB50-DFB3B38E6C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1700"/>
            <a:ext cx="4984750" cy="447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740" tIns="46369" rIns="92740" bIns="46369"/>
          <a:lstStyle/>
          <a:p>
            <a:endParaRPr lang="de-CH" altLang="de-DE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/>
              <a:t>Master-Untertitelformat bearbeiten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1FA4F5-9E82-D192-4E8D-2BC829447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9995F3-4412-2189-25FE-B2ADCD22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EDD5E3-283C-B532-FD44-655F8462B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2EE78-5E45-41D7-834A-9A0692683AA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11521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243514-6517-EF6C-D58C-E866DDE1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F4564F-FD46-4002-D5E5-F1B9B73B3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F2F12B-6D8B-237D-960E-2F3110B9E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0A94A-7AFB-4223-A3AD-75C95585068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674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4E4112-F8FF-48DA-B28E-E3F7F8111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8B66B6-17C2-54D4-493B-35BE6B3BE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9B2F504-77D2-67FD-7103-25C85B7DE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9ACC8-12F2-45CF-B133-7D3E5F48ADD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1959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A87D9ADB-6035-305D-814C-4F26DEA17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92BEF668-B7BF-AEBF-44E2-7B85385B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D57ADA58-7E2A-02FA-D9F2-263423C6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B8A0A-2E3F-4BD7-A4BF-309D19CB5C3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950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D30163E6-841B-FBF0-863E-5F81A5DBE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93E71E37-99A8-076C-DEAF-6238DDF1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9A960803-65FE-6FC0-A26C-BD7FC538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D060A-4436-4114-AB8D-4D2BD709E83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9563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3B0FC8CC-4BEE-EDD2-50B2-13C730742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F8227E8A-D0E3-094A-48A8-E2FE97047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9305C5B7-CF0D-41E6-E23D-F35744D75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44D02-7FFE-4D5A-AF50-A8CA46A935A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64740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>
            <a:extLst>
              <a:ext uri="{FF2B5EF4-FFF2-40B4-BE49-F238E27FC236}">
                <a16:creationId xmlns:a16="http://schemas.microsoft.com/office/drawing/2014/main" id="{DFD08932-7562-2C64-F548-C3E2518D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7AB451E5-868A-B553-64B9-4D69AC6BC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57DBA4C7-0D2C-B285-26E5-73128724A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9926F-D777-4211-B6A6-A4ACF171D2A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8671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7FD3A84A-2B79-C346-90B0-AE9A0D9B5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AC08E0FB-8BC5-5A12-E77B-24E2930F2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59C47D82-923F-6229-1488-F60CCF343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C06B-CD17-46EF-B89C-BDC7B6306F0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6892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89C31705-320C-93D6-19D2-664F2686C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671C4BE0-33BD-3C48-B227-531FB3179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695266A8-042C-71FF-8E50-FE3F5299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72404-CA68-49BF-A402-46E524AD026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21220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16734E-6FEC-60CE-F58C-5FEBCA13D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FFC5C6-C64D-5327-1834-D48E5A77D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C447DF-0478-7E68-A3A6-BA4B95D1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A4738-AF44-4C27-A8E3-923CB1212EE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32250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AC01CD-CBA3-4019-E74B-55CE2EEEA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C0D76D-D67B-4D87-4A00-451FE82C4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FDF38A-9D55-BFC3-3E5F-B58683BDD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889F3-1B2C-4E26-92E3-2CC38AA0D4C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8248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C14983B9-6DB4-65A9-0B62-045B76B03CF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Mastertitelformat bearbeiten</a:t>
            </a:r>
            <a:endParaRPr lang="de-DE" altLang="de-DE"/>
          </a:p>
        </p:txBody>
      </p:sp>
      <p:sp>
        <p:nvSpPr>
          <p:cNvPr id="1027" name="Textplatzhalter 2">
            <a:extLst>
              <a:ext uri="{FF2B5EF4-FFF2-40B4-BE49-F238E27FC236}">
                <a16:creationId xmlns:a16="http://schemas.microsoft.com/office/drawing/2014/main" id="{88F8C472-D974-CE77-BC92-5397D92C79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  <a:endParaRPr lang="de-DE" alt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A5D119-E23C-141D-E958-88B851751B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8A37F7-7EA6-02CE-582C-B9FBB260F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AE2455-66B8-D162-8AB4-8AE6AFF90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2D7E080-F8C2-4737-8CB3-6058099AD42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>
            <a:extLst>
              <a:ext uri="{FF2B5EF4-FFF2-40B4-BE49-F238E27FC236}">
                <a16:creationId xmlns:a16="http://schemas.microsoft.com/office/drawing/2014/main" id="{EAECA138-2696-ABF8-D836-1470B78A1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8">
            <a:extLst>
              <a:ext uri="{FF2B5EF4-FFF2-40B4-BE49-F238E27FC236}">
                <a16:creationId xmlns:a16="http://schemas.microsoft.com/office/drawing/2014/main" id="{28544538-C0D1-4E85-E5CC-6DF6E8209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4184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4100" name="Rechteck 6">
            <a:extLst>
              <a:ext uri="{FF2B5EF4-FFF2-40B4-BE49-F238E27FC236}">
                <a16:creationId xmlns:a16="http://schemas.microsoft.com/office/drawing/2014/main" id="{51A40D93-466D-3725-7855-BDEFC8F08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325" y="2990850"/>
            <a:ext cx="4914900" cy="34671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40000"/>
              </a:lnSpc>
              <a:spcBef>
                <a:spcPts val="600"/>
              </a:spcBef>
              <a:spcAft>
                <a:spcPts val="1800"/>
              </a:spcAft>
              <a:buFontTx/>
              <a:buNone/>
            </a:pPr>
            <a:r>
              <a:rPr lang="de-CH" altLang="de-DE" sz="8800">
                <a:latin typeface="Arial" panose="020B0604020202020204" pitchFamily="34" charset="0"/>
              </a:rPr>
              <a:t>FMS</a:t>
            </a:r>
          </a:p>
          <a:p>
            <a:pPr algn="ctr">
              <a:lnSpc>
                <a:spcPct val="140000"/>
              </a:lnSpc>
              <a:spcBef>
                <a:spcPts val="600"/>
              </a:spcBef>
              <a:buFontTx/>
              <a:buNone/>
            </a:pPr>
            <a:endParaRPr lang="de-CH" altLang="de-DE" sz="2000">
              <a:latin typeface="Arial" panose="020B0604020202020204" pitchFamily="34" charset="0"/>
            </a:endParaRPr>
          </a:p>
        </p:txBody>
      </p:sp>
      <p:pic>
        <p:nvPicPr>
          <p:cNvPr id="4101" name="Grafik 10">
            <a:extLst>
              <a:ext uri="{FF2B5EF4-FFF2-40B4-BE49-F238E27FC236}">
                <a16:creationId xmlns:a16="http://schemas.microsoft.com/office/drawing/2014/main" id="{330DA425-F3A2-0EEA-D43B-FF15F8FC3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38" y="5045075"/>
            <a:ext cx="758825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3" descr="flagge-basel-land">
            <a:extLst>
              <a:ext uri="{FF2B5EF4-FFF2-40B4-BE49-F238E27FC236}">
                <a16:creationId xmlns:a16="http://schemas.microsoft.com/office/drawing/2014/main" id="{4F4B291B-3B97-CAE0-77E6-6EC21C1B4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5006975"/>
            <a:ext cx="7207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>
            <a:extLst>
              <a:ext uri="{FF2B5EF4-FFF2-40B4-BE49-F238E27FC236}">
                <a16:creationId xmlns:a16="http://schemas.microsoft.com/office/drawing/2014/main" id="{912574E1-0367-AD1B-E7FC-B17B1B9DD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6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hteck 6">
            <a:extLst>
              <a:ext uri="{FF2B5EF4-FFF2-40B4-BE49-F238E27FC236}">
                <a16:creationId xmlns:a16="http://schemas.microsoft.com/office/drawing/2014/main" id="{90CAA103-7ABC-10E8-7F8C-EC9FDAC40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933825"/>
            <a:ext cx="8137525" cy="22320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de-DE" altLang="de-DE" sz="2400">
                <a:latin typeface="Arial" panose="020B0604020202020204" pitchFamily="34" charset="0"/>
              </a:rPr>
              <a:t>Vollzeitschule mit vier bzw. sechs Fachrichtungen</a:t>
            </a:r>
          </a:p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de-DE" altLang="de-DE" sz="2400">
                <a:latin typeface="Arial" panose="020B0604020202020204" pitchFamily="34" charset="0"/>
              </a:rPr>
              <a:t>Förderung der Selbst- und Sozialkompetenz</a:t>
            </a:r>
          </a:p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de-DE" altLang="de-DE" sz="2400">
                <a:latin typeface="Arial" panose="020B0604020202020204" pitchFamily="34" charset="0"/>
              </a:rPr>
              <a:t>Berufsorientierung</a:t>
            </a:r>
          </a:p>
          <a:p>
            <a:pPr>
              <a:lnSpc>
                <a:spcPct val="140000"/>
              </a:lnSpc>
              <a:spcBef>
                <a:spcPct val="0"/>
              </a:spcBef>
            </a:pPr>
            <a:r>
              <a:rPr lang="de-DE" altLang="de-DE" sz="2400">
                <a:latin typeface="Arial" panose="020B0604020202020204" pitchFamily="34" charset="0"/>
              </a:rPr>
              <a:t>Projekte</a:t>
            </a:r>
            <a:endParaRPr lang="de-DE" altLang="de-DE" sz="2000">
              <a:latin typeface="Arial" panose="020B0604020202020204" pitchFamily="34" charset="0"/>
            </a:endParaRPr>
          </a:p>
        </p:txBody>
      </p:sp>
      <p:sp>
        <p:nvSpPr>
          <p:cNvPr id="5124" name="Rectangle 8">
            <a:extLst>
              <a:ext uri="{FF2B5EF4-FFF2-40B4-BE49-F238E27FC236}">
                <a16:creationId xmlns:a16="http://schemas.microsoft.com/office/drawing/2014/main" id="{709F3313-20BF-8647-B884-3721ECB87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4184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flagge-basel-land">
            <a:extLst>
              <a:ext uri="{FF2B5EF4-FFF2-40B4-BE49-F238E27FC236}">
                <a16:creationId xmlns:a16="http://schemas.microsoft.com/office/drawing/2014/main" id="{7469EC7F-3A6D-00C0-0A74-A80694534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1143000"/>
            <a:ext cx="7207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5">
            <a:extLst>
              <a:ext uri="{FF2B5EF4-FFF2-40B4-BE49-F238E27FC236}">
                <a16:creationId xmlns:a16="http://schemas.microsoft.com/office/drawing/2014/main" id="{D18CE908-9EE4-69D1-134E-915E68EBD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263" y="2025650"/>
            <a:ext cx="8135937" cy="367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CH" altLang="de-DE" sz="2000" b="0" dirty="0">
              <a:latin typeface="Avenir Heavy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2400" dirty="0">
                <a:latin typeface="Arial" panose="020B0604020202020204" pitchFamily="34" charset="0"/>
                <a:cs typeface="Arial" panose="020B0604020202020204" pitchFamily="34" charset="0"/>
              </a:rPr>
              <a:t>FMS BL			FMS BS</a:t>
            </a:r>
          </a:p>
          <a:p>
            <a:pPr>
              <a:spcBef>
                <a:spcPct val="0"/>
              </a:spcBef>
              <a:buFontTx/>
              <a:buNone/>
            </a:pPr>
            <a:endParaRPr lang="de-CH" altLang="de-DE" sz="2000" b="0" dirty="0">
              <a:latin typeface="Avenir Heavy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2400" dirty="0">
                <a:latin typeface="Arial" panose="020B0604020202020204" pitchFamily="34" charset="0"/>
                <a:cs typeface="Times New Roman" panose="02020603050405020304" pitchFamily="18" charset="0"/>
              </a:rPr>
              <a:t>5 Berufsfelder		6 Fachrichtungen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2400" dirty="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endParaRPr lang="de-CH" altLang="de-DE" sz="1100" b="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2000" b="0" dirty="0">
                <a:latin typeface="Arial" panose="020B0604020202020204" pitchFamily="34" charset="0"/>
                <a:cs typeface="Times New Roman" panose="02020603050405020304" pitchFamily="18" charset="0"/>
              </a:rPr>
              <a:t>Gesundheit/</a:t>
            </a:r>
            <a:r>
              <a:rPr lang="de-CH" altLang="de-DE" sz="2000" b="0" dirty="0" err="1">
                <a:latin typeface="Arial" panose="020B0604020202020204" pitchFamily="34" charset="0"/>
                <a:cs typeface="Times New Roman" panose="02020603050405020304" pitchFamily="18" charset="0"/>
              </a:rPr>
              <a:t>Naturwissensch</a:t>
            </a:r>
            <a:r>
              <a:rPr lang="de-CH" altLang="de-DE" sz="2000" b="0" dirty="0">
                <a:latin typeface="Arial" panose="020B0604020202020204" pitchFamily="34" charset="0"/>
                <a:cs typeface="Times New Roman" panose="02020603050405020304" pitchFamily="18" charset="0"/>
              </a:rPr>
              <a:t>.	Gesundheit/Naturwissenschaften</a:t>
            </a:r>
            <a:endParaRPr lang="de-CH" altLang="de-DE" sz="1100" b="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2000" b="0" dirty="0">
                <a:latin typeface="Arial" panose="020B0604020202020204" pitchFamily="34" charset="0"/>
                <a:cs typeface="Times New Roman" panose="02020603050405020304" pitchFamily="18" charset="0"/>
              </a:rPr>
              <a:t>Pädagogik			Pädagogik</a:t>
            </a:r>
            <a:endParaRPr lang="de-CH" altLang="de-DE" sz="1100" b="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2000" b="0" dirty="0">
                <a:latin typeface="Arial" panose="020B0604020202020204" pitchFamily="34" charset="0"/>
                <a:cs typeface="Times New Roman" panose="02020603050405020304" pitchFamily="18" charset="0"/>
              </a:rPr>
              <a:t>Soziale Arbeit			Soziale Arbeit</a:t>
            </a:r>
            <a:endParaRPr lang="de-CH" altLang="de-DE" sz="1100" b="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2000" b="0" dirty="0">
                <a:latin typeface="Arial" panose="020B0604020202020204" pitchFamily="34" charset="0"/>
                <a:cs typeface="Times New Roman" panose="02020603050405020304" pitchFamily="18" charset="0"/>
              </a:rPr>
              <a:t>Gestaltung und Kunst		Gestaltung/Kunst</a:t>
            </a:r>
            <a:endParaRPr lang="de-CH" altLang="de-DE" sz="1100" b="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2000" b="0" dirty="0">
                <a:latin typeface="Arial" panose="020B0604020202020204" pitchFamily="34" charset="0"/>
                <a:cs typeface="Times New Roman" panose="02020603050405020304" pitchFamily="18" charset="0"/>
              </a:rPr>
              <a:t>Musik (nicht in Oberwil)		Musik und Theater/Tanz</a:t>
            </a:r>
            <a:endParaRPr lang="de-CH" altLang="de-DE" sz="1100" b="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2000" b="0" dirty="0">
                <a:latin typeface="Arial" panose="020B0604020202020204" pitchFamily="34" charset="0"/>
                <a:cs typeface="Times New Roman" panose="02020603050405020304" pitchFamily="18" charset="0"/>
              </a:rPr>
              <a:t>				Kommunikation und Information</a:t>
            </a:r>
            <a:endParaRPr lang="de-CH" altLang="de-DE" sz="1800" b="0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8" name="Grafik 2">
            <a:extLst>
              <a:ext uri="{FF2B5EF4-FFF2-40B4-BE49-F238E27FC236}">
                <a16:creationId xmlns:a16="http://schemas.microsoft.com/office/drawing/2014/main" id="{F8E11C7A-089C-A68C-6ED4-7279AF281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863" y="1146175"/>
            <a:ext cx="76041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Grafik 2" descr="IMG_5244.JPG - Windows-Fotoanzeige">
            <a:extLst>
              <a:ext uri="{FF2B5EF4-FFF2-40B4-BE49-F238E27FC236}">
                <a16:creationId xmlns:a16="http://schemas.microsoft.com/office/drawing/2014/main" id="{96B00378-AA66-13B6-2E35-7AA507D58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4288"/>
            <a:ext cx="9745663" cy="68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4">
            <a:extLst>
              <a:ext uri="{FF2B5EF4-FFF2-40B4-BE49-F238E27FC236}">
                <a16:creationId xmlns:a16="http://schemas.microsoft.com/office/drawing/2014/main" id="{36C1E86F-E0EE-8DDB-AE13-6E1C66C08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284538"/>
            <a:ext cx="4103687" cy="193899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buFontTx/>
              <a:buNone/>
            </a:pPr>
            <a:r>
              <a:rPr lang="de-CH" altLang="de-DE" sz="2000" dirty="0">
                <a:latin typeface="Arial" panose="020B0604020202020204" pitchFamily="34" charset="0"/>
              </a:rPr>
              <a:t>Die FMS Basel in Zahlen</a:t>
            </a:r>
          </a:p>
          <a:p>
            <a:pPr>
              <a:spcBef>
                <a:spcPts val="600"/>
              </a:spcBef>
              <a:buFontTx/>
              <a:buNone/>
            </a:pPr>
            <a:endParaRPr lang="de-CH" altLang="de-DE" sz="2000" b="0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de-CH" altLang="de-DE" sz="2000" b="0" dirty="0">
                <a:latin typeface="Arial" panose="020B0604020202020204" pitchFamily="34" charset="0"/>
              </a:rPr>
              <a:t>ca. 900 </a:t>
            </a:r>
            <a:r>
              <a:rPr lang="de-CH" altLang="de-DE" sz="2000" b="0" dirty="0" err="1">
                <a:latin typeface="Arial" panose="020B0604020202020204" pitchFamily="34" charset="0"/>
              </a:rPr>
              <a:t>Schüler:innen</a:t>
            </a:r>
            <a:endParaRPr lang="de-CH" altLang="de-DE" sz="2000" b="0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endParaRPr lang="de-CH" altLang="de-DE" sz="2000" b="0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endParaRPr lang="de-CH" altLang="de-DE" sz="2000" dirty="0">
              <a:latin typeface="Arial" panose="020B0604020202020204" pitchFamily="34" charset="0"/>
            </a:endParaRP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CEF9A812-00DF-312F-BCAA-829245CF2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3284538"/>
            <a:ext cx="3995737" cy="193899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buFontTx/>
              <a:buNone/>
            </a:pPr>
            <a:r>
              <a:rPr lang="de-CH" altLang="de-DE" sz="2000" dirty="0">
                <a:latin typeface="Arial" panose="020B0604020202020204" pitchFamily="34" charset="0"/>
              </a:rPr>
              <a:t>Die FMS Oberwil in Zahlen</a:t>
            </a:r>
          </a:p>
          <a:p>
            <a:pPr>
              <a:spcBef>
                <a:spcPts val="600"/>
              </a:spcBef>
              <a:buFontTx/>
              <a:buNone/>
            </a:pPr>
            <a:endParaRPr lang="de-CH" altLang="de-DE" sz="2000" b="0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de-CH" altLang="de-DE" sz="2000" b="0" dirty="0">
                <a:latin typeface="Arial" panose="020B0604020202020204" pitchFamily="34" charset="0"/>
              </a:rPr>
              <a:t>ca. 300 </a:t>
            </a:r>
            <a:r>
              <a:rPr lang="de-CH" altLang="de-DE" sz="2000" b="0" dirty="0" err="1">
                <a:latin typeface="Arial" panose="020B0604020202020204" pitchFamily="34" charset="0"/>
              </a:rPr>
              <a:t>FMS-Schüler:innen</a:t>
            </a:r>
            <a:r>
              <a:rPr lang="de-CH" altLang="de-DE" sz="2000" b="0" dirty="0">
                <a:latin typeface="Arial" panose="020B0604020202020204" pitchFamily="34" charset="0"/>
              </a:rPr>
              <a:t>,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de-CH" altLang="de-DE" sz="2000" b="0" dirty="0">
                <a:latin typeface="Arial" panose="020B0604020202020204" pitchFamily="34" charset="0"/>
              </a:rPr>
              <a:t>total ca. 1’100 </a:t>
            </a:r>
            <a:r>
              <a:rPr lang="de-CH" altLang="de-DE" sz="2000" b="0" dirty="0" err="1">
                <a:latin typeface="Arial" panose="020B0604020202020204" pitchFamily="34" charset="0"/>
              </a:rPr>
              <a:t>SuS</a:t>
            </a:r>
            <a:endParaRPr lang="de-CH" altLang="de-DE" sz="2000" b="0" dirty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buFontTx/>
              <a:buNone/>
            </a:pPr>
            <a:endParaRPr lang="de-CH" altLang="de-DE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9">
            <a:extLst>
              <a:ext uri="{FF2B5EF4-FFF2-40B4-BE49-F238E27FC236}">
                <a16:creationId xmlns:a16="http://schemas.microsoft.com/office/drawing/2014/main" id="{966F575D-6608-0174-9DEB-3553E13BF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-26988"/>
            <a:ext cx="5219700" cy="66246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DE" altLang="de-DE" sz="800" b="0">
              <a:latin typeface="Arial" panose="020B0604020202020204" pitchFamily="34" charset="0"/>
            </a:endParaRPr>
          </a:p>
        </p:txBody>
      </p:sp>
      <p:sp>
        <p:nvSpPr>
          <p:cNvPr id="9219" name="Rechteck 1">
            <a:extLst>
              <a:ext uri="{FF2B5EF4-FFF2-40B4-BE49-F238E27FC236}">
                <a16:creationId xmlns:a16="http://schemas.microsoft.com/office/drawing/2014/main" id="{F611770D-C27C-9721-8C58-E352FA3B9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0"/>
            <a:ext cx="5219700" cy="592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Pflegefachfrau/-mann HF/FH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Rettungssanitäter/in HF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Biomedizinische/-r Analytiker/in HF/FH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Fachfrau/-mann für medizinisch-technische Radiologie HF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Fachfrau/-mann Operationstechnik HF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Physiotherapeut/in FH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Ergotherapeut/in HF/FH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Aktivierungstherapeut/in HF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Hebamme F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Dentalhygieniker/in HF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Ernährungsberater/in FH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Medizininformatiker/in FH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Lebensmitteltechnologin/-technologe HF/FH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Umweltingenieur/in FH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Biotechnologin/-technologe FH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Sportwissenschaftler/in EFHS</a:t>
            </a:r>
          </a:p>
        </p:txBody>
      </p:sp>
      <p:sp>
        <p:nvSpPr>
          <p:cNvPr id="9220" name="Textfeld 4">
            <a:extLst>
              <a:ext uri="{FF2B5EF4-FFF2-40B4-BE49-F238E27FC236}">
                <a16:creationId xmlns:a16="http://schemas.microsoft.com/office/drawing/2014/main" id="{89483CBE-6BC4-2DE6-E9DF-5FD2CF92D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950" y="5853113"/>
            <a:ext cx="5219700" cy="1016000"/>
          </a:xfrm>
          <a:prstGeom prst="rect">
            <a:avLst/>
          </a:prstGeom>
          <a:solidFill>
            <a:srgbClr val="87F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Fachrichtung GESUNDHEIT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NATURWISSENSCHAFTEN</a:t>
            </a:r>
          </a:p>
        </p:txBody>
      </p:sp>
      <p:pic>
        <p:nvPicPr>
          <p:cNvPr id="9221" name="Inhaltsplatzhalter 11" descr="IMG_7674.JPG - Windows-Fotoanzeige">
            <a:extLst>
              <a:ext uri="{FF2B5EF4-FFF2-40B4-BE49-F238E27FC236}">
                <a16:creationId xmlns:a16="http://schemas.microsoft.com/office/drawing/2014/main" id="{5C203857-F953-C981-8D7B-B51DFF2D38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6988"/>
            <a:ext cx="3917950" cy="6896101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hteck 1">
            <a:extLst>
              <a:ext uri="{FF2B5EF4-FFF2-40B4-BE49-F238E27FC236}">
                <a16:creationId xmlns:a16="http://schemas.microsoft.com/office/drawing/2014/main" id="{390F77F0-DFD8-31EC-348B-7481765DD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130175"/>
            <a:ext cx="5218113" cy="65976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DE" altLang="de-DE" sz="800" b="0">
              <a:latin typeface="Arial" panose="020B0604020202020204" pitchFamily="34" charset="0"/>
            </a:endParaRPr>
          </a:p>
        </p:txBody>
      </p:sp>
      <p:sp>
        <p:nvSpPr>
          <p:cNvPr id="10243" name="Rechteck 1">
            <a:extLst>
              <a:ext uri="{FF2B5EF4-FFF2-40B4-BE49-F238E27FC236}">
                <a16:creationId xmlns:a16="http://schemas.microsoft.com/office/drawing/2014/main" id="{118955B1-3BEC-DB74-F5DF-9F10A126D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0"/>
            <a:ext cx="4606925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</a:rPr>
              <a:t>Lehrer/in für Kindergarten/Unterstufe PH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</a:rPr>
              <a:t>Lehrer/in für Primarstufe PH</a:t>
            </a:r>
          </a:p>
          <a:p>
            <a:pPr>
              <a:spcBef>
                <a:spcPct val="0"/>
              </a:spcBef>
              <a:buFontTx/>
              <a:buNone/>
            </a:pPr>
            <a:endParaRPr lang="de-CH" altLang="de-DE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Textfeld 4">
            <a:extLst>
              <a:ext uri="{FF2B5EF4-FFF2-40B4-BE49-F238E27FC236}">
                <a16:creationId xmlns:a16="http://schemas.microsoft.com/office/drawing/2014/main" id="{D96B35B4-8AEE-5C1B-B7E3-A1C28B4C9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5842000"/>
            <a:ext cx="5219700" cy="1016000"/>
          </a:xfrm>
          <a:prstGeom prst="rect">
            <a:avLst/>
          </a:prstGeom>
          <a:solidFill>
            <a:srgbClr val="FF8E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Fachrichtung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PÄDAGOGIK</a:t>
            </a:r>
          </a:p>
        </p:txBody>
      </p:sp>
      <p:pic>
        <p:nvPicPr>
          <p:cNvPr id="10245" name="Grafik 2" descr="IMG_5156.JPG - Windows-Fotoanzeige">
            <a:extLst>
              <a:ext uri="{FF2B5EF4-FFF2-40B4-BE49-F238E27FC236}">
                <a16:creationId xmlns:a16="http://schemas.microsoft.com/office/drawing/2014/main" id="{C1466A92-DE13-C315-0B08-59DA04A66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3960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hteck 1">
            <a:extLst>
              <a:ext uri="{FF2B5EF4-FFF2-40B4-BE49-F238E27FC236}">
                <a16:creationId xmlns:a16="http://schemas.microsoft.com/office/drawing/2014/main" id="{1885F93A-6DE2-1C6A-753B-06875F897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0"/>
            <a:ext cx="52197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DE" altLang="de-DE" sz="800" b="0">
              <a:latin typeface="Arial" panose="020B0604020202020204" pitchFamily="34" charset="0"/>
            </a:endParaRPr>
          </a:p>
        </p:txBody>
      </p:sp>
      <p:sp>
        <p:nvSpPr>
          <p:cNvPr id="11267" name="Rechteck 1">
            <a:extLst>
              <a:ext uri="{FF2B5EF4-FFF2-40B4-BE49-F238E27FC236}">
                <a16:creationId xmlns:a16="http://schemas.microsoft.com/office/drawing/2014/main" id="{92192477-530E-5132-0142-606122C83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30163"/>
            <a:ext cx="46069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</a:rPr>
              <a:t>Sozialarbeiter/-in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</a:rPr>
              <a:t>Sozialpädagogin/-pädagoge HF/FH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</a:rPr>
              <a:t>Soziokulturelle/r Animator/in HF/FH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</a:rPr>
              <a:t>Psychologin/Psychologe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</a:rPr>
              <a:t>Polizist/in HF</a:t>
            </a:r>
          </a:p>
        </p:txBody>
      </p:sp>
      <p:sp>
        <p:nvSpPr>
          <p:cNvPr id="11268" name="Textfeld 4">
            <a:extLst>
              <a:ext uri="{FF2B5EF4-FFF2-40B4-BE49-F238E27FC236}">
                <a16:creationId xmlns:a16="http://schemas.microsoft.com/office/drawing/2014/main" id="{D2FE05F7-9C04-5062-2E43-436254C48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5842000"/>
            <a:ext cx="5219700" cy="1016000"/>
          </a:xfrm>
          <a:prstGeom prst="rect">
            <a:avLst/>
          </a:prstGeom>
          <a:solidFill>
            <a:srgbClr val="E96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Fachrichtung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SOZIALE ARBEIT</a:t>
            </a:r>
          </a:p>
        </p:txBody>
      </p:sp>
      <p:pic>
        <p:nvPicPr>
          <p:cNvPr id="11269" name="Inhaltsplatzhalter 3" descr="IMG_5053.JPG - Windows-Fotoanzeige">
            <a:extLst>
              <a:ext uri="{FF2B5EF4-FFF2-40B4-BE49-F238E27FC236}">
                <a16:creationId xmlns:a16="http://schemas.microsoft.com/office/drawing/2014/main" id="{C8E4C886-2A0D-8C26-4919-9ABAEA1362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1113"/>
            <a:ext cx="3924300" cy="686911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hteck 9">
            <a:extLst>
              <a:ext uri="{FF2B5EF4-FFF2-40B4-BE49-F238E27FC236}">
                <a16:creationId xmlns:a16="http://schemas.microsoft.com/office/drawing/2014/main" id="{C9F49AE0-76BD-A7CE-E8B8-6337087E2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0"/>
            <a:ext cx="52197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DE" altLang="de-DE" sz="800" b="0">
              <a:latin typeface="Arial" panose="020B0604020202020204" pitchFamily="34" charset="0"/>
            </a:endParaRPr>
          </a:p>
        </p:txBody>
      </p:sp>
      <p:sp>
        <p:nvSpPr>
          <p:cNvPr id="12291" name="Textfeld 4">
            <a:extLst>
              <a:ext uri="{FF2B5EF4-FFF2-40B4-BE49-F238E27FC236}">
                <a16:creationId xmlns:a16="http://schemas.microsoft.com/office/drawing/2014/main" id="{29366877-A83E-5A48-F4B7-74A6FA482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5842000"/>
            <a:ext cx="5219700" cy="1016000"/>
          </a:xfrm>
          <a:prstGeom prst="rect">
            <a:avLst/>
          </a:prstGeom>
          <a:solidFill>
            <a:srgbClr val="85B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Fachrichtung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GESTALTUNG/KUNST</a:t>
            </a:r>
          </a:p>
        </p:txBody>
      </p:sp>
      <p:sp>
        <p:nvSpPr>
          <p:cNvPr id="12292" name="Rechteck 1">
            <a:extLst>
              <a:ext uri="{FF2B5EF4-FFF2-40B4-BE49-F238E27FC236}">
                <a16:creationId xmlns:a16="http://schemas.microsoft.com/office/drawing/2014/main" id="{36CBBB35-7183-BB13-B1B2-315C35EE9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0"/>
            <a:ext cx="5040312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Designer/-in Visuelle Kommunikation HF/FH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Produkt-/Industriedesigner/-in HF/FH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Textildesigner/-in HF/FH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Modedesigner/-in HF/FH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Konservator/-in-Restaurator/-in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Bildende/-r Künstler/-in HF/FH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Film-/Videogestalter/-in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Innenarchitekt/-in HF/FH</a:t>
            </a:r>
          </a:p>
        </p:txBody>
      </p:sp>
      <p:pic>
        <p:nvPicPr>
          <p:cNvPr id="12293" name="Inhaltsplatzhalter 2" descr="IMG_5751.JPG - Windows-Fotoanzeige">
            <a:extLst>
              <a:ext uri="{FF2B5EF4-FFF2-40B4-BE49-F238E27FC236}">
                <a16:creationId xmlns:a16="http://schemas.microsoft.com/office/drawing/2014/main" id="{826B90D2-7237-15F3-1914-5508FA1292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9243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hteck 9">
            <a:extLst>
              <a:ext uri="{FF2B5EF4-FFF2-40B4-BE49-F238E27FC236}">
                <a16:creationId xmlns:a16="http://schemas.microsoft.com/office/drawing/2014/main" id="{2EA75688-CBE2-A870-218E-4DEAAEED4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0"/>
            <a:ext cx="52197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DE" altLang="de-DE" sz="800" b="0">
              <a:latin typeface="Arial" panose="020B0604020202020204" pitchFamily="34" charset="0"/>
            </a:endParaRPr>
          </a:p>
        </p:txBody>
      </p:sp>
      <p:sp>
        <p:nvSpPr>
          <p:cNvPr id="13315" name="Textfeld 4">
            <a:extLst>
              <a:ext uri="{FF2B5EF4-FFF2-40B4-BE49-F238E27FC236}">
                <a16:creationId xmlns:a16="http://schemas.microsoft.com/office/drawing/2014/main" id="{A6A51BBE-8F86-3402-F73E-1E4EFAAEC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5842000"/>
            <a:ext cx="5219700" cy="1016000"/>
          </a:xfrm>
          <a:prstGeom prst="rect">
            <a:avLst/>
          </a:prstGeom>
          <a:solidFill>
            <a:srgbClr val="3BD9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Fachrichtung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MUSIK/THEATER/TANZ</a:t>
            </a:r>
          </a:p>
        </p:txBody>
      </p:sp>
      <p:sp>
        <p:nvSpPr>
          <p:cNvPr id="13316" name="Rechteck 1">
            <a:extLst>
              <a:ext uri="{FF2B5EF4-FFF2-40B4-BE49-F238E27FC236}">
                <a16:creationId xmlns:a16="http://schemas.microsoft.com/office/drawing/2014/main" id="{07CD7AF8-30F9-24E7-8CD1-C57DF0A37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115888"/>
            <a:ext cx="4572000" cy="278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Musiker/in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Musikpädagogin/-pädagoge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Schauspieler/in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Theaterpädagogin/-pädagoge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Regisseur/in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Tänzer/in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Choreograf/in FH</a:t>
            </a:r>
          </a:p>
        </p:txBody>
      </p:sp>
      <p:pic>
        <p:nvPicPr>
          <p:cNvPr id="13317" name="Grafik 3" descr="IMG_7945.JPG - Windows-Fotoanzeige">
            <a:extLst>
              <a:ext uri="{FF2B5EF4-FFF2-40B4-BE49-F238E27FC236}">
                <a16:creationId xmlns:a16="http://schemas.microsoft.com/office/drawing/2014/main" id="{00B2F11D-6034-2CEB-ACB5-39DCC8C00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24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hteck 12">
            <a:extLst>
              <a:ext uri="{FF2B5EF4-FFF2-40B4-BE49-F238E27FC236}">
                <a16:creationId xmlns:a16="http://schemas.microsoft.com/office/drawing/2014/main" id="{8F907927-FB0A-140C-674D-D2D93A98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-26988"/>
            <a:ext cx="5292725" cy="6858001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DE" altLang="de-DE" sz="800" b="0">
              <a:latin typeface="Arial" panose="020B0604020202020204" pitchFamily="34" charset="0"/>
            </a:endParaRPr>
          </a:p>
        </p:txBody>
      </p:sp>
      <p:sp>
        <p:nvSpPr>
          <p:cNvPr id="14339" name="Textfeld 4">
            <a:extLst>
              <a:ext uri="{FF2B5EF4-FFF2-40B4-BE49-F238E27FC236}">
                <a16:creationId xmlns:a16="http://schemas.microsoft.com/office/drawing/2014/main" id="{8DD02767-F9E1-BEAC-E8CB-9A172A1AF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5842000"/>
            <a:ext cx="5292725" cy="1016000"/>
          </a:xfrm>
          <a:prstGeom prst="rect">
            <a:avLst/>
          </a:prstGeom>
          <a:solidFill>
            <a:srgbClr val="F8F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Fachrichtung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CH" altLang="de-DE" sz="3000">
                <a:solidFill>
                  <a:srgbClr val="000000"/>
                </a:solidFill>
                <a:latin typeface="Arial" panose="020B0604020202020204" pitchFamily="34" charset="0"/>
              </a:rPr>
              <a:t>KOMMUNIKATION/MEDIEN</a:t>
            </a:r>
          </a:p>
        </p:txBody>
      </p:sp>
      <p:sp>
        <p:nvSpPr>
          <p:cNvPr id="14340" name="Rechteck 1">
            <a:extLst>
              <a:ext uri="{FF2B5EF4-FFF2-40B4-BE49-F238E27FC236}">
                <a16:creationId xmlns:a16="http://schemas.microsoft.com/office/drawing/2014/main" id="{073F8E01-8088-B822-9BE9-B39F29F06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0"/>
            <a:ext cx="521970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Journalist/in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Organisations-/Kommunikationsleiter/in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Übersetzer/in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Informations-/Dokumentationsspezialist/in 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Tourismusfachfrau/-mann HF/FH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Hôtelier-Restaurateur/in HF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Facility Manager/in HF/FH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de-CH" altLang="de-DE" sz="1800">
                <a:latin typeface="Arial" panose="020B0604020202020204" pitchFamily="34" charset="0"/>
                <a:cs typeface="Arial" panose="020B0604020202020204" pitchFamily="34" charset="0"/>
              </a:rPr>
              <a:t>Zollfachfrau/mann HF</a:t>
            </a:r>
          </a:p>
        </p:txBody>
      </p:sp>
      <p:pic>
        <p:nvPicPr>
          <p:cNvPr id="14341" name="Grafik 4" descr="IMG_8401.JPG - Windows-Fotoanzeige">
            <a:extLst>
              <a:ext uri="{FF2B5EF4-FFF2-40B4-BE49-F238E27FC236}">
                <a16:creationId xmlns:a16="http://schemas.microsoft.com/office/drawing/2014/main" id="{03ED7335-4226-2198-0133-F4CAEE22F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3851275" cy="682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057">
            <a:extLst>
              <a:ext uri="{FF2B5EF4-FFF2-40B4-BE49-F238E27FC236}">
                <a16:creationId xmlns:a16="http://schemas.microsoft.com/office/drawing/2014/main" id="{ADFA7FCF-3144-7D33-7463-DA65F1FE8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3663950"/>
            <a:ext cx="457200" cy="609600"/>
          </a:xfrm>
          <a:prstGeom prst="upArrow">
            <a:avLst>
              <a:gd name="adj1" fmla="val 45833"/>
              <a:gd name="adj2" fmla="val 31944"/>
            </a:avLst>
          </a:prstGeom>
          <a:solidFill>
            <a:srgbClr val="87F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363" name="AutoShape 2057">
            <a:extLst>
              <a:ext uri="{FF2B5EF4-FFF2-40B4-BE49-F238E27FC236}">
                <a16:creationId xmlns:a16="http://schemas.microsoft.com/office/drawing/2014/main" id="{38F88250-D1E6-D32D-8755-AE7B60721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700" y="3656013"/>
            <a:ext cx="457200" cy="576262"/>
          </a:xfrm>
          <a:prstGeom prst="upArrow">
            <a:avLst>
              <a:gd name="adj1" fmla="val 45833"/>
              <a:gd name="adj2" fmla="val 31954"/>
            </a:avLst>
          </a:prstGeom>
          <a:solidFill>
            <a:srgbClr val="FF8E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364" name="AutoShape 2057">
            <a:extLst>
              <a:ext uri="{FF2B5EF4-FFF2-40B4-BE49-F238E27FC236}">
                <a16:creationId xmlns:a16="http://schemas.microsoft.com/office/drawing/2014/main" id="{5AFFC333-A3B0-287E-4CE3-BC5ECA4BA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4413" y="3656013"/>
            <a:ext cx="457200" cy="609600"/>
          </a:xfrm>
          <a:prstGeom prst="upArrow">
            <a:avLst>
              <a:gd name="adj1" fmla="val 45833"/>
              <a:gd name="adj2" fmla="val 31944"/>
            </a:avLst>
          </a:prstGeom>
          <a:solidFill>
            <a:srgbClr val="E96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365" name="AutoShape 2057">
            <a:extLst>
              <a:ext uri="{FF2B5EF4-FFF2-40B4-BE49-F238E27FC236}">
                <a16:creationId xmlns:a16="http://schemas.microsoft.com/office/drawing/2014/main" id="{D20EDD4C-1AFB-1826-A3BC-530B000C7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713" y="3656013"/>
            <a:ext cx="457200" cy="576262"/>
          </a:xfrm>
          <a:prstGeom prst="upArrow">
            <a:avLst>
              <a:gd name="adj1" fmla="val 45833"/>
              <a:gd name="adj2" fmla="val 31954"/>
            </a:avLst>
          </a:prstGeom>
          <a:solidFill>
            <a:srgbClr val="85B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366" name="AutoShape 2057">
            <a:extLst>
              <a:ext uri="{FF2B5EF4-FFF2-40B4-BE49-F238E27FC236}">
                <a16:creationId xmlns:a16="http://schemas.microsoft.com/office/drawing/2014/main" id="{59BB2A4A-4F28-AA63-A180-F101421E2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5425" y="3656013"/>
            <a:ext cx="457200" cy="576262"/>
          </a:xfrm>
          <a:prstGeom prst="upArrow">
            <a:avLst>
              <a:gd name="adj1" fmla="val 45833"/>
              <a:gd name="adj2" fmla="val 31954"/>
            </a:avLst>
          </a:prstGeom>
          <a:solidFill>
            <a:srgbClr val="3BD9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367" name="AutoShape 2057">
            <a:extLst>
              <a:ext uri="{FF2B5EF4-FFF2-40B4-BE49-F238E27FC236}">
                <a16:creationId xmlns:a16="http://schemas.microsoft.com/office/drawing/2014/main" id="{20074357-85D3-E2E9-71E8-EF2C15B39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725" y="3663950"/>
            <a:ext cx="457200" cy="609600"/>
          </a:xfrm>
          <a:prstGeom prst="upArrow">
            <a:avLst>
              <a:gd name="adj1" fmla="val 45833"/>
              <a:gd name="adj2" fmla="val 31944"/>
            </a:avLst>
          </a:prstGeom>
          <a:solidFill>
            <a:srgbClr val="F8F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368" name="Rectangle 4">
            <a:extLst>
              <a:ext uri="{FF2B5EF4-FFF2-40B4-BE49-F238E27FC236}">
                <a16:creationId xmlns:a16="http://schemas.microsoft.com/office/drawing/2014/main" id="{E97F4091-B583-7C23-170F-23A45625E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528638"/>
            <a:ext cx="1476375" cy="949325"/>
          </a:xfrm>
          <a:prstGeom prst="rect">
            <a:avLst/>
          </a:prstGeom>
          <a:solidFill>
            <a:srgbClr val="87F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369" name="Text Box 10">
            <a:extLst>
              <a:ext uri="{FF2B5EF4-FFF2-40B4-BE49-F238E27FC236}">
                <a16:creationId xmlns:a16="http://schemas.microsoft.com/office/drawing/2014/main" id="{E829F2C9-F5D9-B8B5-899E-48DCF1DCBEC1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6075363" y="530225"/>
            <a:ext cx="1476375" cy="952500"/>
          </a:xfrm>
          <a:prstGeom prst="rect">
            <a:avLst/>
          </a:prstGeom>
          <a:solidFill>
            <a:srgbClr val="3BD9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CH" altLang="de-DE" sz="1000" b="0">
              <a:latin typeface="Arial" panose="020B0604020202020204" pitchFamily="34" charset="0"/>
            </a:endParaRPr>
          </a:p>
        </p:txBody>
      </p:sp>
      <p:sp>
        <p:nvSpPr>
          <p:cNvPr id="15370" name="Text Box 19">
            <a:extLst>
              <a:ext uri="{FF2B5EF4-FFF2-40B4-BE49-F238E27FC236}">
                <a16:creationId xmlns:a16="http://schemas.microsoft.com/office/drawing/2014/main" id="{4F384707-D1B5-3E38-C260-1B20F3586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6663" y="530225"/>
            <a:ext cx="1476375" cy="952500"/>
          </a:xfrm>
          <a:prstGeom prst="rect">
            <a:avLst/>
          </a:prstGeom>
          <a:solidFill>
            <a:srgbClr val="F8F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300" b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20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71" name="Text Box 21">
            <a:extLst>
              <a:ext uri="{FF2B5EF4-FFF2-40B4-BE49-F238E27FC236}">
                <a16:creationId xmlns:a16="http://schemas.microsoft.com/office/drawing/2014/main" id="{BD589C6C-3708-70FE-1D50-2F30C6FBF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528638"/>
            <a:ext cx="1473200" cy="947737"/>
          </a:xfrm>
          <a:prstGeom prst="rect">
            <a:avLst/>
          </a:prstGeom>
          <a:solidFill>
            <a:srgbClr val="FF8E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72" name="Text Box 22">
            <a:extLst>
              <a:ext uri="{FF2B5EF4-FFF2-40B4-BE49-F238E27FC236}">
                <a16:creationId xmlns:a16="http://schemas.microsoft.com/office/drawing/2014/main" id="{46C5B29E-E7A3-78AE-B7F8-6239E2048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4350" y="530225"/>
            <a:ext cx="1476375" cy="949325"/>
          </a:xfrm>
          <a:prstGeom prst="rect">
            <a:avLst/>
          </a:prstGeom>
          <a:solidFill>
            <a:srgbClr val="E96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73" name="Text Box 51">
            <a:extLst>
              <a:ext uri="{FF2B5EF4-FFF2-40B4-BE49-F238E27FC236}">
                <a16:creationId xmlns:a16="http://schemas.microsoft.com/office/drawing/2014/main" id="{6A5E6BA1-1F5B-DBDD-9D19-DB768BB7F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4063" y="530225"/>
            <a:ext cx="1476375" cy="949325"/>
          </a:xfrm>
          <a:prstGeom prst="rect">
            <a:avLst/>
          </a:prstGeom>
          <a:solidFill>
            <a:srgbClr val="85B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74" name="Rectangle 4">
            <a:extLst>
              <a:ext uri="{FF2B5EF4-FFF2-40B4-BE49-F238E27FC236}">
                <a16:creationId xmlns:a16="http://schemas.microsoft.com/office/drawing/2014/main" id="{DE3B2C38-88D6-C65C-CB1C-063DC9832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3927475"/>
            <a:ext cx="1476375" cy="2424113"/>
          </a:xfrm>
          <a:prstGeom prst="rect">
            <a:avLst/>
          </a:prstGeom>
          <a:solidFill>
            <a:srgbClr val="87F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375" name="Text Box 8">
            <a:extLst>
              <a:ext uri="{FF2B5EF4-FFF2-40B4-BE49-F238E27FC236}">
                <a16:creationId xmlns:a16="http://schemas.microsoft.com/office/drawing/2014/main" id="{4FF99EDD-DB67-8EE7-FD0D-68340A95E1EA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404019" y="3607594"/>
            <a:ext cx="719137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Gesundheit/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Naturwissen-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schaften</a:t>
            </a:r>
          </a:p>
        </p:txBody>
      </p:sp>
      <p:sp>
        <p:nvSpPr>
          <p:cNvPr id="15376" name="Text Box 10">
            <a:extLst>
              <a:ext uri="{FF2B5EF4-FFF2-40B4-BE49-F238E27FC236}">
                <a16:creationId xmlns:a16="http://schemas.microsoft.com/office/drawing/2014/main" id="{02E2C738-F598-EB1B-A670-4245A854D586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6075363" y="3927475"/>
            <a:ext cx="1476375" cy="2433638"/>
          </a:xfrm>
          <a:prstGeom prst="rect">
            <a:avLst/>
          </a:prstGeom>
          <a:solidFill>
            <a:srgbClr val="3BD9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CH" altLang="de-DE" sz="1000" b="0">
              <a:latin typeface="Arial" panose="020B0604020202020204" pitchFamily="34" charset="0"/>
            </a:endParaRPr>
          </a:p>
        </p:txBody>
      </p:sp>
      <p:sp>
        <p:nvSpPr>
          <p:cNvPr id="15377" name="Text Box 19">
            <a:extLst>
              <a:ext uri="{FF2B5EF4-FFF2-40B4-BE49-F238E27FC236}">
                <a16:creationId xmlns:a16="http://schemas.microsoft.com/office/drawing/2014/main" id="{2FF2AE83-713B-BB04-64A6-0F4BA26DB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6663" y="3927475"/>
            <a:ext cx="1476375" cy="2433638"/>
          </a:xfrm>
          <a:prstGeom prst="rect">
            <a:avLst/>
          </a:prstGeom>
          <a:solidFill>
            <a:srgbClr val="F8F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300" b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20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78" name="Text Box 21">
            <a:extLst>
              <a:ext uri="{FF2B5EF4-FFF2-40B4-BE49-F238E27FC236}">
                <a16:creationId xmlns:a16="http://schemas.microsoft.com/office/drawing/2014/main" id="{C66B1CC9-0CA3-524D-A6C0-4EBFE9F24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3925888"/>
            <a:ext cx="1473200" cy="2422525"/>
          </a:xfrm>
          <a:prstGeom prst="rect">
            <a:avLst/>
          </a:prstGeom>
          <a:solidFill>
            <a:srgbClr val="FF8E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79" name="Text Box 22">
            <a:extLst>
              <a:ext uri="{FF2B5EF4-FFF2-40B4-BE49-F238E27FC236}">
                <a16:creationId xmlns:a16="http://schemas.microsoft.com/office/drawing/2014/main" id="{8AECCE5F-CEDD-3187-22B3-C9C38F8D1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4350" y="3927475"/>
            <a:ext cx="1476375" cy="2428875"/>
          </a:xfrm>
          <a:prstGeom prst="rect">
            <a:avLst/>
          </a:prstGeom>
          <a:solidFill>
            <a:srgbClr val="E96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80" name="Text Box 37">
            <a:extLst>
              <a:ext uri="{FF2B5EF4-FFF2-40B4-BE49-F238E27FC236}">
                <a16:creationId xmlns:a16="http://schemas.microsoft.com/office/drawing/2014/main" id="{153B4D63-CFB0-8BAA-ED91-8B82DB0CB622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3572669" y="3467894"/>
            <a:ext cx="439737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Soziale Arbeit</a:t>
            </a:r>
          </a:p>
        </p:txBody>
      </p:sp>
      <p:sp>
        <p:nvSpPr>
          <p:cNvPr id="15381" name="Text Box 38">
            <a:extLst>
              <a:ext uri="{FF2B5EF4-FFF2-40B4-BE49-F238E27FC236}">
                <a16:creationId xmlns:a16="http://schemas.microsoft.com/office/drawing/2014/main" id="{8CEB8496-2627-8853-D96E-C7A8AE765111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2055813" y="3478213"/>
            <a:ext cx="455612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Pädagogik</a:t>
            </a:r>
          </a:p>
        </p:txBody>
      </p:sp>
      <p:sp>
        <p:nvSpPr>
          <p:cNvPr id="15382" name="Text Box 44">
            <a:extLst>
              <a:ext uri="{FF2B5EF4-FFF2-40B4-BE49-F238E27FC236}">
                <a16:creationId xmlns:a16="http://schemas.microsoft.com/office/drawing/2014/main" id="{EBE8EE2A-2572-0563-B325-2F5B0FA0EE59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7882732" y="3679031"/>
            <a:ext cx="8636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Kommuni-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kation/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Medien</a:t>
            </a:r>
          </a:p>
        </p:txBody>
      </p:sp>
      <p:sp>
        <p:nvSpPr>
          <p:cNvPr id="15383" name="Text Box 51">
            <a:extLst>
              <a:ext uri="{FF2B5EF4-FFF2-40B4-BE49-F238E27FC236}">
                <a16:creationId xmlns:a16="http://schemas.microsoft.com/office/drawing/2014/main" id="{6C3FD0B2-8E60-0BB4-02F7-37AECE0C4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4063" y="3927475"/>
            <a:ext cx="1476375" cy="2427288"/>
          </a:xfrm>
          <a:prstGeom prst="rect">
            <a:avLst/>
          </a:prstGeom>
          <a:solidFill>
            <a:srgbClr val="85B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84" name="Text Box 37">
            <a:extLst>
              <a:ext uri="{FF2B5EF4-FFF2-40B4-BE49-F238E27FC236}">
                <a16:creationId xmlns:a16="http://schemas.microsoft.com/office/drawing/2014/main" id="{B2C943DF-0745-788D-B1A5-574B6D63FA69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4953794" y="3604419"/>
            <a:ext cx="704850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Gestaltung/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Kunst</a:t>
            </a:r>
          </a:p>
        </p:txBody>
      </p:sp>
      <p:sp>
        <p:nvSpPr>
          <p:cNvPr id="15385" name="Text Box 37">
            <a:extLst>
              <a:ext uri="{FF2B5EF4-FFF2-40B4-BE49-F238E27FC236}">
                <a16:creationId xmlns:a16="http://schemas.microsoft.com/office/drawing/2014/main" id="{3346EF05-DBEE-C118-7350-743748F78EE8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6380163" y="3678238"/>
            <a:ext cx="8636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Musik/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Theater/Tanz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534D593B-6F62-E484-7CDC-AA5126563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" y="5137150"/>
            <a:ext cx="9037638" cy="129698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/>
          <a:lstStyle/>
          <a:p>
            <a:pPr algn="r">
              <a:defRPr/>
            </a:pPr>
            <a:endParaRPr lang="de-CH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387" name="Text Box 7">
            <a:extLst>
              <a:ext uri="{FF2B5EF4-FFF2-40B4-BE49-F238E27FC236}">
                <a16:creationId xmlns:a16="http://schemas.microsoft.com/office/drawing/2014/main" id="{840EF555-F420-A718-73AA-6780E6E47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" y="5570538"/>
            <a:ext cx="7777163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00" b="0">
              <a:latin typeface="Arial Black" panose="020B0A040201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>
                <a:latin typeface="Arial" panose="020B0604020202020204" pitchFamily="34" charset="0"/>
                <a:cs typeface="Arial" panose="020B0604020202020204" pitchFamily="34" charset="0"/>
              </a:rPr>
              <a:t>Gleicher Lehrplan für alle 1. Klassen - mit Berufsorientierung</a:t>
            </a:r>
            <a:endParaRPr lang="de-DE" altLang="de-DE" sz="1600" b="0">
              <a:latin typeface="Arial" panose="020B0604020202020204" pitchFamily="34" charset="0"/>
            </a:endParaRPr>
          </a:p>
        </p:txBody>
      </p:sp>
      <p:sp>
        <p:nvSpPr>
          <p:cNvPr id="15388" name="Text Box 17">
            <a:extLst>
              <a:ext uri="{FF2B5EF4-FFF2-40B4-BE49-F238E27FC236}">
                <a16:creationId xmlns:a16="http://schemas.microsoft.com/office/drawing/2014/main" id="{D820FAD5-10A7-8AC6-EDA2-6364246F83EF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408781" y="288132"/>
            <a:ext cx="7270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Fachhoch-schule Gesundheit</a:t>
            </a:r>
          </a:p>
        </p:txBody>
      </p:sp>
      <p:sp>
        <p:nvSpPr>
          <p:cNvPr id="15389" name="Text Box 24">
            <a:extLst>
              <a:ext uri="{FF2B5EF4-FFF2-40B4-BE49-F238E27FC236}">
                <a16:creationId xmlns:a16="http://schemas.microsoft.com/office/drawing/2014/main" id="{C06CEAC2-E3C9-97C0-C0DE-CD36EBB22D4A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1919287" y="163513"/>
            <a:ext cx="727075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1200"/>
              </a:spcBef>
              <a:buFontTx/>
              <a:buNone/>
            </a:pPr>
            <a:r>
              <a:rPr lang="de-DE" altLang="de-DE" sz="1400">
                <a:latin typeface="Arial" panose="020B0604020202020204" pitchFamily="34" charset="0"/>
              </a:rPr>
              <a:t>Pädagogische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anose="020B0604020202020204" pitchFamily="34" charset="0"/>
              </a:rPr>
              <a:t>Hochschule</a:t>
            </a:r>
          </a:p>
        </p:txBody>
      </p:sp>
      <p:sp>
        <p:nvSpPr>
          <p:cNvPr id="15390" name="Rechteck 48">
            <a:extLst>
              <a:ext uri="{FF2B5EF4-FFF2-40B4-BE49-F238E27FC236}">
                <a16:creationId xmlns:a16="http://schemas.microsoft.com/office/drawing/2014/main" id="{667DEDC1-93EB-596A-4F7B-578849674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875" y="536575"/>
            <a:ext cx="122396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anose="020B0604020202020204" pitchFamily="34" charset="0"/>
              </a:rPr>
              <a:t>Hochschule für Soziale Arbeit</a:t>
            </a:r>
          </a:p>
        </p:txBody>
      </p:sp>
      <p:sp>
        <p:nvSpPr>
          <p:cNvPr id="15391" name="Rechteck 49">
            <a:extLst>
              <a:ext uri="{FF2B5EF4-FFF2-40B4-BE49-F238E27FC236}">
                <a16:creationId xmlns:a16="http://schemas.microsoft.com/office/drawing/2014/main" id="{9D55AB44-C8E6-78C6-F83F-AB141BC45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536575"/>
            <a:ext cx="15128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anose="020B0604020202020204" pitchFamily="34" charset="0"/>
              </a:rPr>
              <a:t>Hochschule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anose="020B0604020202020204" pitchFamily="34" charset="0"/>
              </a:rPr>
              <a:t>für Gestaltung und Kunst</a:t>
            </a:r>
          </a:p>
        </p:txBody>
      </p:sp>
      <p:sp>
        <p:nvSpPr>
          <p:cNvPr id="15392" name="Rechteck 50">
            <a:extLst>
              <a:ext uri="{FF2B5EF4-FFF2-40B4-BE49-F238E27FC236}">
                <a16:creationId xmlns:a16="http://schemas.microsoft.com/office/drawing/2014/main" id="{4AAD73DF-A8BD-84F7-FB86-7D4DCA59B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536575"/>
            <a:ext cx="15748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anose="020B0604020202020204" pitchFamily="34" charset="0"/>
              </a:rPr>
              <a:t>Hochschule für  Musik, Theater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anose="020B0604020202020204" pitchFamily="34" charset="0"/>
              </a:rPr>
              <a:t>und Tanz</a:t>
            </a:r>
          </a:p>
        </p:txBody>
      </p:sp>
      <p:sp>
        <p:nvSpPr>
          <p:cNvPr id="15393" name="Rechteck 51">
            <a:extLst>
              <a:ext uri="{FF2B5EF4-FFF2-40B4-BE49-F238E27FC236}">
                <a16:creationId xmlns:a16="http://schemas.microsoft.com/office/drawing/2014/main" id="{657F2E2C-7F31-59EE-4AF9-059B2A487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2525" y="528638"/>
            <a:ext cx="16414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400">
                <a:latin typeface="Arial" panose="020B0604020202020204" pitchFamily="34" charset="0"/>
              </a:rPr>
              <a:t>Fachhochschule für Tourismus, Sprachen und Kommunikation</a:t>
            </a:r>
          </a:p>
        </p:txBody>
      </p:sp>
      <p:sp>
        <p:nvSpPr>
          <p:cNvPr id="15394" name="Rectangle 4">
            <a:extLst>
              <a:ext uri="{FF2B5EF4-FFF2-40B4-BE49-F238E27FC236}">
                <a16:creationId xmlns:a16="http://schemas.microsoft.com/office/drawing/2014/main" id="{47E9498F-50FD-B86F-4655-BF6E99762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2516188"/>
            <a:ext cx="1476375" cy="1031875"/>
          </a:xfrm>
          <a:prstGeom prst="rect">
            <a:avLst/>
          </a:prstGeom>
          <a:solidFill>
            <a:srgbClr val="87F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395" name="Text Box 10">
            <a:extLst>
              <a:ext uri="{FF2B5EF4-FFF2-40B4-BE49-F238E27FC236}">
                <a16:creationId xmlns:a16="http://schemas.microsoft.com/office/drawing/2014/main" id="{67D73BB7-C3DE-BB35-A6EC-8F96C0F8F65D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6075363" y="2516188"/>
            <a:ext cx="1476375" cy="1031875"/>
          </a:xfrm>
          <a:prstGeom prst="rect">
            <a:avLst/>
          </a:prstGeom>
          <a:solidFill>
            <a:srgbClr val="3BD9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CH" altLang="de-DE" sz="1000" b="0">
              <a:latin typeface="Arial" panose="020B0604020202020204" pitchFamily="34" charset="0"/>
            </a:endParaRPr>
          </a:p>
        </p:txBody>
      </p:sp>
      <p:sp>
        <p:nvSpPr>
          <p:cNvPr id="15396" name="Text Box 19">
            <a:extLst>
              <a:ext uri="{FF2B5EF4-FFF2-40B4-BE49-F238E27FC236}">
                <a16:creationId xmlns:a16="http://schemas.microsoft.com/office/drawing/2014/main" id="{C6993C75-4CE8-EBE1-DBAC-C1CEE0E3C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6663" y="2516188"/>
            <a:ext cx="1476375" cy="1031875"/>
          </a:xfrm>
          <a:prstGeom prst="rect">
            <a:avLst/>
          </a:prstGeom>
          <a:solidFill>
            <a:srgbClr val="F8F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300" b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20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97" name="Text Box 21">
            <a:extLst>
              <a:ext uri="{FF2B5EF4-FFF2-40B4-BE49-F238E27FC236}">
                <a16:creationId xmlns:a16="http://schemas.microsoft.com/office/drawing/2014/main" id="{7B517171-ED19-2499-7122-874242355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2516188"/>
            <a:ext cx="1473200" cy="1031875"/>
          </a:xfrm>
          <a:prstGeom prst="rect">
            <a:avLst/>
          </a:prstGeom>
          <a:solidFill>
            <a:srgbClr val="FF8E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98" name="Text Box 22">
            <a:extLst>
              <a:ext uri="{FF2B5EF4-FFF2-40B4-BE49-F238E27FC236}">
                <a16:creationId xmlns:a16="http://schemas.microsoft.com/office/drawing/2014/main" id="{7CAFD024-7343-E3DA-40E7-D9B95603F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4350" y="2516188"/>
            <a:ext cx="1476375" cy="1031875"/>
          </a:xfrm>
          <a:prstGeom prst="rect">
            <a:avLst/>
          </a:prstGeom>
          <a:solidFill>
            <a:srgbClr val="E96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399" name="Text Box 51">
            <a:extLst>
              <a:ext uri="{FF2B5EF4-FFF2-40B4-BE49-F238E27FC236}">
                <a16:creationId xmlns:a16="http://schemas.microsoft.com/office/drawing/2014/main" id="{CC97BE35-8B04-F13B-1367-DA1CC75E4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4063" y="2516188"/>
            <a:ext cx="1476375" cy="1031875"/>
          </a:xfrm>
          <a:prstGeom prst="rect">
            <a:avLst/>
          </a:prstGeom>
          <a:solidFill>
            <a:srgbClr val="85B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400" name="AutoShape 2057">
            <a:extLst>
              <a:ext uri="{FF2B5EF4-FFF2-40B4-BE49-F238E27FC236}">
                <a16:creationId xmlns:a16="http://schemas.microsoft.com/office/drawing/2014/main" id="{4FAA1385-7D6E-8AE0-6C27-33745B71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1484313"/>
            <a:ext cx="457200" cy="609600"/>
          </a:xfrm>
          <a:prstGeom prst="upArrow">
            <a:avLst>
              <a:gd name="adj1" fmla="val 45833"/>
              <a:gd name="adj2" fmla="val 31944"/>
            </a:avLst>
          </a:prstGeom>
          <a:solidFill>
            <a:srgbClr val="87F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401" name="AutoShape 2057">
            <a:extLst>
              <a:ext uri="{FF2B5EF4-FFF2-40B4-BE49-F238E27FC236}">
                <a16:creationId xmlns:a16="http://schemas.microsoft.com/office/drawing/2014/main" id="{0D33D250-7FB7-DEF4-71C7-185C3D81B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700" y="1476375"/>
            <a:ext cx="457200" cy="574675"/>
          </a:xfrm>
          <a:prstGeom prst="upArrow">
            <a:avLst>
              <a:gd name="adj1" fmla="val 45833"/>
              <a:gd name="adj2" fmla="val 31866"/>
            </a:avLst>
          </a:prstGeom>
          <a:solidFill>
            <a:srgbClr val="FF8E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402" name="AutoShape 2057">
            <a:extLst>
              <a:ext uri="{FF2B5EF4-FFF2-40B4-BE49-F238E27FC236}">
                <a16:creationId xmlns:a16="http://schemas.microsoft.com/office/drawing/2014/main" id="{F967C1E4-79B3-2029-0F4A-88A892FDB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4413" y="1476375"/>
            <a:ext cx="457200" cy="609600"/>
          </a:xfrm>
          <a:prstGeom prst="upArrow">
            <a:avLst>
              <a:gd name="adj1" fmla="val 45833"/>
              <a:gd name="adj2" fmla="val 31944"/>
            </a:avLst>
          </a:prstGeom>
          <a:solidFill>
            <a:srgbClr val="E96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403" name="AutoShape 2057">
            <a:extLst>
              <a:ext uri="{FF2B5EF4-FFF2-40B4-BE49-F238E27FC236}">
                <a16:creationId xmlns:a16="http://schemas.microsoft.com/office/drawing/2014/main" id="{7E4CEDCC-ADCE-9F87-B1FE-AD47E3BE9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713" y="1476375"/>
            <a:ext cx="457200" cy="574675"/>
          </a:xfrm>
          <a:prstGeom prst="upArrow">
            <a:avLst>
              <a:gd name="adj1" fmla="val 45833"/>
              <a:gd name="adj2" fmla="val 31866"/>
            </a:avLst>
          </a:prstGeom>
          <a:solidFill>
            <a:srgbClr val="85B5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404" name="AutoShape 2057">
            <a:extLst>
              <a:ext uri="{FF2B5EF4-FFF2-40B4-BE49-F238E27FC236}">
                <a16:creationId xmlns:a16="http://schemas.microsoft.com/office/drawing/2014/main" id="{CEA623D9-A8B0-C740-BEA7-6EBB129EC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5425" y="1476375"/>
            <a:ext cx="457200" cy="574675"/>
          </a:xfrm>
          <a:prstGeom prst="upArrow">
            <a:avLst>
              <a:gd name="adj1" fmla="val 45833"/>
              <a:gd name="adj2" fmla="val 31866"/>
            </a:avLst>
          </a:prstGeom>
          <a:solidFill>
            <a:srgbClr val="3BD9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405" name="AutoShape 2057">
            <a:extLst>
              <a:ext uri="{FF2B5EF4-FFF2-40B4-BE49-F238E27FC236}">
                <a16:creationId xmlns:a16="http://schemas.microsoft.com/office/drawing/2014/main" id="{E1ED2FE8-08BA-D66E-FEB4-9A9C747A5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725" y="1484313"/>
            <a:ext cx="457200" cy="609600"/>
          </a:xfrm>
          <a:prstGeom prst="upArrow">
            <a:avLst>
              <a:gd name="adj1" fmla="val 45833"/>
              <a:gd name="adj2" fmla="val 31944"/>
            </a:avLst>
          </a:prstGeom>
          <a:solidFill>
            <a:srgbClr val="F8F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sp>
        <p:nvSpPr>
          <p:cNvPr id="15406" name="Text Box 22">
            <a:extLst>
              <a:ext uri="{FF2B5EF4-FFF2-40B4-BE49-F238E27FC236}">
                <a16:creationId xmlns:a16="http://schemas.microsoft.com/office/drawing/2014/main" id="{82EC363B-DFD1-A882-3016-957C33584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760538"/>
            <a:ext cx="9018588" cy="3619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700" b="0">
              <a:latin typeface="Arial Black" panose="020B0A04020102020204" pitchFamily="34" charset="0"/>
            </a:endParaRPr>
          </a:p>
        </p:txBody>
      </p:sp>
      <p:sp>
        <p:nvSpPr>
          <p:cNvPr id="15407" name="Text Box 28">
            <a:extLst>
              <a:ext uri="{FF2B5EF4-FFF2-40B4-BE49-F238E27FC236}">
                <a16:creationId xmlns:a16="http://schemas.microsoft.com/office/drawing/2014/main" id="{98CA6059-3F8F-DE87-950C-7E3A05547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1825625"/>
            <a:ext cx="84248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3600">
                <a:latin typeface="Arial" panose="020B0604020202020204" pitchFamily="34" charset="0"/>
                <a:cs typeface="Times New Roman" panose="02020603050405020304" pitchFamily="18" charset="0"/>
              </a:rPr>
              <a:t>Fachmaturität als Zugang zu den FH</a:t>
            </a:r>
            <a:endParaRPr lang="de-DE" altLang="de-DE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08" name="Text Box 17">
            <a:extLst>
              <a:ext uri="{FF2B5EF4-FFF2-40B4-BE49-F238E27FC236}">
                <a16:creationId xmlns:a16="http://schemas.microsoft.com/office/drawing/2014/main" id="{8AE5AE59-F0DF-4DDC-0063-9685ABC9F4F2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427038" y="2268538"/>
            <a:ext cx="7286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Praktikum</a:t>
            </a:r>
          </a:p>
        </p:txBody>
      </p:sp>
      <p:sp>
        <p:nvSpPr>
          <p:cNvPr id="15409" name="Text Box 17">
            <a:extLst>
              <a:ext uri="{FF2B5EF4-FFF2-40B4-BE49-F238E27FC236}">
                <a16:creationId xmlns:a16="http://schemas.microsoft.com/office/drawing/2014/main" id="{4210BA0D-87E7-9310-1970-5FA3EA7BB71A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4920456" y="2274095"/>
            <a:ext cx="7270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Vorkurs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Praktikum</a:t>
            </a:r>
          </a:p>
        </p:txBody>
      </p:sp>
      <p:sp>
        <p:nvSpPr>
          <p:cNvPr id="15410" name="Text Box 24">
            <a:extLst>
              <a:ext uri="{FF2B5EF4-FFF2-40B4-BE49-F238E27FC236}">
                <a16:creationId xmlns:a16="http://schemas.microsoft.com/office/drawing/2014/main" id="{4802C1C0-F05B-CA6E-83A8-576D319D6FFB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1918493" y="2142332"/>
            <a:ext cx="728663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1200"/>
              </a:spcBef>
              <a:buFontTx/>
              <a:buNone/>
            </a:pPr>
            <a:r>
              <a:rPr lang="de-DE" altLang="de-DE" sz="1400">
                <a:latin typeface="Arial" panose="020B0604020202020204" pitchFamily="34" charset="0"/>
              </a:rPr>
              <a:t>Fachmaturitäts-Kurs</a:t>
            </a:r>
          </a:p>
        </p:txBody>
      </p:sp>
      <p:sp>
        <p:nvSpPr>
          <p:cNvPr id="15411" name="Text Box 17">
            <a:extLst>
              <a:ext uri="{FF2B5EF4-FFF2-40B4-BE49-F238E27FC236}">
                <a16:creationId xmlns:a16="http://schemas.microsoft.com/office/drawing/2014/main" id="{CDE9BE00-FC28-1349-0C12-2B12D2C97C3E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3420269" y="2272506"/>
            <a:ext cx="72707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Praktikum</a:t>
            </a:r>
          </a:p>
        </p:txBody>
      </p:sp>
      <p:sp>
        <p:nvSpPr>
          <p:cNvPr id="15412" name="Text Box 17">
            <a:extLst>
              <a:ext uri="{FF2B5EF4-FFF2-40B4-BE49-F238E27FC236}">
                <a16:creationId xmlns:a16="http://schemas.microsoft.com/office/drawing/2014/main" id="{1030EEFA-F388-2AFD-4ECE-FE523EF67A88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6447632" y="2028031"/>
            <a:ext cx="728662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(Theater-/Tanz-/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Instrumental-/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Gesangs-unterricht)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CH" altLang="de-DE" sz="1400">
              <a:latin typeface="Arial" panose="020B0604020202020204" pitchFamily="34" charset="0"/>
            </a:endParaRPr>
          </a:p>
        </p:txBody>
      </p:sp>
      <p:sp>
        <p:nvSpPr>
          <p:cNvPr id="15413" name="Text Box 17">
            <a:extLst>
              <a:ext uri="{FF2B5EF4-FFF2-40B4-BE49-F238E27FC236}">
                <a16:creationId xmlns:a16="http://schemas.microsoft.com/office/drawing/2014/main" id="{D69AC782-F8AF-6FF3-C442-D6F2308E9BD0}"/>
              </a:ext>
            </a:extLst>
          </p:cNvPr>
          <p:cNvSpPr txBox="1">
            <a:spLocks noChangeArrowheads="1"/>
          </p:cNvSpPr>
          <p:nvPr/>
        </p:nvSpPr>
        <p:spPr bwMode="auto">
          <a:xfrm rot="5400000" flipV="1">
            <a:off x="7955756" y="2151857"/>
            <a:ext cx="727075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Praktikum/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Sprachzerti-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CH" altLang="de-DE" sz="1400">
                <a:latin typeface="Arial" panose="020B0604020202020204" pitchFamily="34" charset="0"/>
              </a:rPr>
              <a:t>fikate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E87A61A7-DAB3-3D26-1D76-B1C79E39B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850" y="471488"/>
            <a:ext cx="1841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3800" b="0">
              <a:latin typeface="Arial Black" panose="020B0A04020102020204" pitchFamily="34" charset="0"/>
            </a:endParaRPr>
          </a:p>
        </p:txBody>
      </p:sp>
      <p:pic>
        <p:nvPicPr>
          <p:cNvPr id="16387" name="Grafik 1" descr="IMG_5264.JPG - Windows-Fotoanzeige">
            <a:extLst>
              <a:ext uri="{FF2B5EF4-FFF2-40B4-BE49-F238E27FC236}">
                <a16:creationId xmlns:a16="http://schemas.microsoft.com/office/drawing/2014/main" id="{5302BE84-6D19-B8F3-DC4B-2DAA25D5E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2" t="4720" r="18494" b="77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CD19C9EC-55B8-D49D-6A0F-855F089F5E27}"/>
              </a:ext>
            </a:extLst>
          </p:cNvPr>
          <p:cNvSpPr/>
          <p:nvPr/>
        </p:nvSpPr>
        <p:spPr>
          <a:xfrm>
            <a:off x="2484438" y="3644900"/>
            <a:ext cx="6448425" cy="2324100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pPr>
              <a:lnSpc>
                <a:spcPts val="2700"/>
              </a:lnSpc>
              <a:defRPr/>
            </a:pPr>
            <a:r>
              <a:rPr lang="de-CH" sz="2400" dirty="0">
                <a:latin typeface="Arial" charset="0"/>
                <a:ea typeface="ＭＳ Ｐゴシック" charset="0"/>
                <a:cs typeface="ＭＳ Ｐゴシック" charset="0"/>
              </a:rPr>
              <a:t>Selbstständige Arbeit (2./3. Schuljahr)</a:t>
            </a:r>
          </a:p>
          <a:p>
            <a:pPr>
              <a:lnSpc>
                <a:spcPts val="2700"/>
              </a:lnSpc>
              <a:defRPr/>
            </a:pPr>
            <a:r>
              <a:rPr lang="de-CH" sz="2400" dirty="0">
                <a:latin typeface="Arial" charset="0"/>
                <a:ea typeface="ＭＳ Ｐゴシック" charset="0"/>
                <a:cs typeface="ＭＳ Ｐゴシック" charset="0"/>
              </a:rPr>
              <a:t>Fachmaturitätsarbeit FMA (4. Jahr)</a:t>
            </a:r>
          </a:p>
          <a:p>
            <a:pPr marL="285750" indent="-285750">
              <a:lnSpc>
                <a:spcPts val="2700"/>
              </a:lnSpc>
              <a:spcBef>
                <a:spcPts val="1200"/>
              </a:spcBef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Vertiefte Auseinandersetzung mit einem Thema</a:t>
            </a:r>
          </a:p>
          <a:p>
            <a:pPr marL="285750" indent="-285750">
              <a:lnSpc>
                <a:spcPts val="2700"/>
              </a:lnSpc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Vernetztes Denken, Analyse, Reflexion</a:t>
            </a:r>
          </a:p>
          <a:p>
            <a:pPr marL="285750" indent="-285750">
              <a:lnSpc>
                <a:spcPts val="2700"/>
              </a:lnSpc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Schriftliche Arbeit, mündliche Präsentation</a:t>
            </a:r>
          </a:p>
          <a:p>
            <a:pPr marL="285750" indent="-285750">
              <a:lnSpc>
                <a:spcPts val="2700"/>
              </a:lnSpc>
              <a:buFont typeface="Arial"/>
              <a:buChar char="•"/>
              <a:defRPr/>
            </a:pPr>
            <a:endParaRPr lang="de-CH" sz="2000" b="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Grafik 3" descr="IMG_5680.JPG - Windows-Fotoanzeige">
            <a:extLst>
              <a:ext uri="{FF2B5EF4-FFF2-40B4-BE49-F238E27FC236}">
                <a16:creationId xmlns:a16="http://schemas.microsoft.com/office/drawing/2014/main" id="{B1AECEFD-BF03-20ED-3A83-A78B45450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0" t="5511" r="13792" b="5511"/>
          <a:stretch>
            <a:fillRect/>
          </a:stretch>
        </p:blipFill>
        <p:spPr bwMode="auto">
          <a:xfrm>
            <a:off x="-428625" y="0"/>
            <a:ext cx="9572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4">
            <a:extLst>
              <a:ext uri="{FF2B5EF4-FFF2-40B4-BE49-F238E27FC236}">
                <a16:creationId xmlns:a16="http://schemas.microsoft.com/office/drawing/2014/main" id="{14EED121-53F0-B2F1-D550-DEEC2BF29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850" y="471488"/>
            <a:ext cx="1841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3800" b="0">
              <a:latin typeface="Arial Black" panose="020B0A040201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3ADCB81-C968-9BA3-A6A3-02DB87DFEE8E}"/>
              </a:ext>
            </a:extLst>
          </p:cNvPr>
          <p:cNvSpPr/>
          <p:nvPr/>
        </p:nvSpPr>
        <p:spPr>
          <a:xfrm>
            <a:off x="3203575" y="4149725"/>
            <a:ext cx="5616575" cy="2000250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de-CH" sz="2400" dirty="0">
                <a:latin typeface="Arial" charset="0"/>
                <a:ea typeface="ＭＳ Ｐゴシック" charset="0"/>
                <a:cs typeface="ＭＳ Ｐゴシック" charset="0"/>
              </a:rPr>
              <a:t>Berufsorientierung</a:t>
            </a:r>
            <a:endParaRPr lang="de-CH" sz="1800" b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Berufsinformationstage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Standortgespräche		</a:t>
            </a:r>
            <a:endParaRPr lang="de-CH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Berufsfeldbezogenes Praktikum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Fachmaturitätspraktikum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Grafik 2" descr="IMG_3105.JPG - Windows-Fotoanzeige">
            <a:extLst>
              <a:ext uri="{FF2B5EF4-FFF2-40B4-BE49-F238E27FC236}">
                <a16:creationId xmlns:a16="http://schemas.microsoft.com/office/drawing/2014/main" id="{97870CDF-D106-8C75-ECFE-DC88B5FBD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>
            <a:extLst>
              <a:ext uri="{FF2B5EF4-FFF2-40B4-BE49-F238E27FC236}">
                <a16:creationId xmlns:a16="http://schemas.microsoft.com/office/drawing/2014/main" id="{0BA55A4A-A116-783F-BF63-7BF114A72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850" y="471488"/>
            <a:ext cx="1841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3800" b="0">
              <a:latin typeface="Arial Black" panose="020B0A040201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50A263F-F983-1187-ED59-A73C81307C3A}"/>
              </a:ext>
            </a:extLst>
          </p:cNvPr>
          <p:cNvSpPr/>
          <p:nvPr/>
        </p:nvSpPr>
        <p:spPr>
          <a:xfrm>
            <a:off x="1331640" y="3573016"/>
            <a:ext cx="6769373" cy="2308324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de-CH" sz="2400" dirty="0">
                <a:latin typeface="Arial" charset="0"/>
                <a:ea typeface="ＭＳ Ｐゴシック" charset="0"/>
                <a:cs typeface="ＭＳ Ｐゴシック" charset="0"/>
              </a:rPr>
              <a:t>Weitere besondere </a:t>
            </a:r>
            <a:r>
              <a:rPr lang="de-CH" sz="2400" dirty="0">
                <a:highlight>
                  <a:srgbClr val="FFFF00"/>
                </a:highlight>
                <a:latin typeface="Arial" charset="0"/>
                <a:ea typeface="ＭＳ Ｐゴシック" charset="0"/>
                <a:cs typeface="ＭＳ Ｐゴシック" charset="0"/>
              </a:rPr>
              <a:t>FMS BS </a:t>
            </a:r>
            <a:r>
              <a:rPr lang="de-CH" sz="2400" dirty="0">
                <a:latin typeface="Arial" charset="0"/>
                <a:ea typeface="ＭＳ Ｐゴシック" charset="0"/>
                <a:cs typeface="ＭＳ Ｐゴシック" charset="0"/>
              </a:rPr>
              <a:t>Schulanlässe</a:t>
            </a:r>
            <a:endParaRPr lang="de-CH" sz="1800" b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Projektwoche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Allgemeine Praxiswochen (Landwirtschafts-, Umwelt-, Sozialpraktikum oder Arbeitseinsatz)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Kulturprojekt und Kulturprojekt-Lager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Studienreise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Exkursionstage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Grafik 2" descr="IMG_3105.JPG - Windows-Fotoanzeige">
            <a:extLst>
              <a:ext uri="{FF2B5EF4-FFF2-40B4-BE49-F238E27FC236}">
                <a16:creationId xmlns:a16="http://schemas.microsoft.com/office/drawing/2014/main" id="{5CC66CB3-1182-8A3F-463C-E0AD79344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4">
            <a:extLst>
              <a:ext uri="{FF2B5EF4-FFF2-40B4-BE49-F238E27FC236}">
                <a16:creationId xmlns:a16="http://schemas.microsoft.com/office/drawing/2014/main" id="{AD188B43-C311-FC3E-7873-99C2D9F6D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850" y="471488"/>
            <a:ext cx="1841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3800" b="0">
              <a:latin typeface="Arial Black" panose="020B0A040201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F046B9E-0EB1-7FF4-1B0A-D5D4A2E7E7C3}"/>
              </a:ext>
            </a:extLst>
          </p:cNvPr>
          <p:cNvSpPr/>
          <p:nvPr/>
        </p:nvSpPr>
        <p:spPr>
          <a:xfrm>
            <a:off x="1331640" y="3573016"/>
            <a:ext cx="6769373" cy="2308324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de-CH" sz="2400" dirty="0">
                <a:latin typeface="Arial" charset="0"/>
                <a:ea typeface="ＭＳ Ｐゴシック" charset="0"/>
                <a:cs typeface="ＭＳ Ｐゴシック" charset="0"/>
              </a:rPr>
              <a:t>Weitere besondere  </a:t>
            </a:r>
            <a:r>
              <a:rPr lang="de-CH" sz="2400" dirty="0">
                <a:highlight>
                  <a:srgbClr val="FFFF00"/>
                </a:highlight>
                <a:latin typeface="Arial" charset="0"/>
                <a:ea typeface="ＭＳ Ｐゴシック" charset="0"/>
                <a:cs typeface="ＭＳ Ｐゴシック" charset="0"/>
              </a:rPr>
              <a:t>FMS BL </a:t>
            </a:r>
            <a:r>
              <a:rPr lang="de-CH" sz="2400" dirty="0">
                <a:latin typeface="Arial" charset="0"/>
                <a:ea typeface="ＭＳ Ｐゴシック" charset="0"/>
                <a:cs typeface="ＭＳ Ｐゴシック" charset="0"/>
              </a:rPr>
              <a:t>Schulanlässe</a:t>
            </a:r>
            <a:endParaRPr lang="de-CH" sz="1800" b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Umwelt- oder Sozialeinsatz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Spezialwoche FMS (Personal Skills) und Sportwoche in Tenero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Projektarbeit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Studienreise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de-CH" sz="2000" b="0" dirty="0">
                <a:latin typeface="Arial" charset="0"/>
                <a:ea typeface="ＭＳ Ｐゴシック" charset="0"/>
                <a:cs typeface="ＭＳ Ｐゴシック" charset="0"/>
              </a:rPr>
              <a:t>Exkursionstage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Grafik 1" descr="IMG_5677.JPG - Windows-Fotoanzeige">
            <a:extLst>
              <a:ext uri="{FF2B5EF4-FFF2-40B4-BE49-F238E27FC236}">
                <a16:creationId xmlns:a16="http://schemas.microsoft.com/office/drawing/2014/main" id="{907D8BE8-549F-CFED-7792-4922EDD88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400" y="-1162050"/>
            <a:ext cx="10693400" cy="80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D3FDA068-0A12-D2C9-9CC6-EAE90AAE2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254375"/>
            <a:ext cx="5400675" cy="335438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de-CH" sz="2400" dirty="0">
                <a:solidFill>
                  <a:srgbClr val="000000"/>
                </a:solidFill>
                <a:latin typeface="Arial" charset="0"/>
              </a:rPr>
              <a:t>… ausserdem bietet die </a:t>
            </a:r>
            <a:r>
              <a:rPr lang="de-CH" sz="2400" dirty="0">
                <a:solidFill>
                  <a:srgbClr val="000000"/>
                </a:solidFill>
                <a:highlight>
                  <a:srgbClr val="FFFF00"/>
                </a:highlight>
                <a:latin typeface="Arial" charset="0"/>
              </a:rPr>
              <a:t>BS FMS</a:t>
            </a:r>
            <a:br>
              <a:rPr lang="de-CH" sz="2800" dirty="0">
                <a:solidFill>
                  <a:srgbClr val="000000"/>
                </a:solidFill>
                <a:latin typeface="Arial" charset="0"/>
              </a:rPr>
            </a:br>
            <a:endParaRPr lang="de-CH" sz="800" dirty="0">
              <a:solidFill>
                <a:srgbClr val="000000"/>
              </a:solidFill>
              <a:latin typeface="Arial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Jumbolektionen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 err="1">
                <a:solidFill>
                  <a:srgbClr val="000000"/>
                </a:solidFill>
                <a:latin typeface="Arial" charset="0"/>
              </a:rPr>
              <a:t>Mediothek</a:t>
            </a:r>
            <a:endParaRPr lang="de-CH" sz="2000" b="0" dirty="0">
              <a:solidFill>
                <a:srgbClr val="000000"/>
              </a:solidFill>
              <a:latin typeface="Arial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Mensa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Neigungssport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Sprach-Zertifikate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Lernateliers, Lern- und Laufbahnberatung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Lösungen für Spitzensportler/innen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gute FMS-Schulgemeinschaft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 err="1">
                <a:solidFill>
                  <a:srgbClr val="000000"/>
                </a:solidFill>
                <a:latin typeface="Arial" charset="0"/>
              </a:rPr>
              <a:t>Schüler:innen-Rat</a:t>
            </a:r>
            <a:endParaRPr lang="de-CH" sz="2000" b="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Grafik 1" descr="IMG_5677.JPG - Windows-Fotoanzeige">
            <a:extLst>
              <a:ext uri="{FF2B5EF4-FFF2-40B4-BE49-F238E27FC236}">
                <a16:creationId xmlns:a16="http://schemas.microsoft.com/office/drawing/2014/main" id="{C029924A-528B-D513-4236-D31D0F0F5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400" y="-1162050"/>
            <a:ext cx="10693400" cy="802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01390CB8-65BC-A1F9-C57F-0F02FB77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254375"/>
            <a:ext cx="5400675" cy="273921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de-CH" sz="2400" dirty="0">
                <a:solidFill>
                  <a:srgbClr val="000000"/>
                </a:solidFill>
                <a:latin typeface="Arial" charset="0"/>
              </a:rPr>
              <a:t>… ausserdem bietet die </a:t>
            </a:r>
            <a:r>
              <a:rPr lang="de-CH" sz="2400" dirty="0">
                <a:solidFill>
                  <a:srgbClr val="000000"/>
                </a:solidFill>
                <a:highlight>
                  <a:srgbClr val="FFFF00"/>
                </a:highlight>
                <a:latin typeface="Arial" charset="0"/>
              </a:rPr>
              <a:t>BL FMS</a:t>
            </a:r>
            <a:br>
              <a:rPr lang="de-CH" sz="2800" dirty="0">
                <a:solidFill>
                  <a:srgbClr val="000000"/>
                </a:solidFill>
                <a:latin typeface="Arial" charset="0"/>
              </a:rPr>
            </a:br>
            <a:endParaRPr lang="de-CH" sz="800" dirty="0">
              <a:solidFill>
                <a:srgbClr val="000000"/>
              </a:solidFill>
              <a:latin typeface="Arial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Gemeinsame Angebote mit GYM Oberwil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 err="1">
                <a:solidFill>
                  <a:srgbClr val="000000"/>
                </a:solidFill>
                <a:latin typeface="Arial" charset="0"/>
              </a:rPr>
              <a:t>Mediothek</a:t>
            </a:r>
            <a:endParaRPr lang="de-CH" sz="2000" b="0" dirty="0">
              <a:solidFill>
                <a:srgbClr val="000000"/>
              </a:solidFill>
              <a:latin typeface="Arial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Mensa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Sprach-Zertifikate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Begabtenförderung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Lösungen für Spitzensportler/innen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Schüler/</a:t>
            </a:r>
            <a:r>
              <a:rPr lang="de-CH" sz="2000" b="0" dirty="0" err="1">
                <a:solidFill>
                  <a:srgbClr val="000000"/>
                </a:solidFill>
                <a:latin typeface="Arial" charset="0"/>
              </a:rPr>
              <a:t>innenorganisation</a:t>
            </a:r>
            <a:r>
              <a:rPr lang="de-CH" sz="2000" b="0" dirty="0">
                <a:solidFill>
                  <a:srgbClr val="000000"/>
                </a:solidFill>
                <a:latin typeface="Arial" charset="0"/>
              </a:rPr>
              <a:t> SOGO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82FD694-D15C-A8E0-6C28-FF820D1B3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3566"/>
            <a:ext cx="9144000" cy="453086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C945AB8-3CBA-80B8-3C2C-BE4DD2FE1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4346"/>
            <a:ext cx="9144000" cy="474930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>
            <a:extLst>
              <a:ext uri="{FF2B5EF4-FFF2-40B4-BE49-F238E27FC236}">
                <a16:creationId xmlns:a16="http://schemas.microsoft.com/office/drawing/2014/main" id="{162EB82F-6CFF-790B-B3BA-A4A3E347C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/>
              <a:t>Infoabende</a:t>
            </a:r>
          </a:p>
        </p:txBody>
      </p:sp>
      <p:sp>
        <p:nvSpPr>
          <p:cNvPr id="28675" name="Inhaltsplatzhalter 2">
            <a:extLst>
              <a:ext uri="{FF2B5EF4-FFF2-40B4-BE49-F238E27FC236}">
                <a16:creationId xmlns:a16="http://schemas.microsoft.com/office/drawing/2014/main" id="{D8CCAEF3-BBE1-9451-C318-E34142375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CH" altLang="de-DE" dirty="0">
                <a:solidFill>
                  <a:srgbClr val="FF0000"/>
                </a:solidFill>
              </a:rPr>
              <a:t>FMS Oberwil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altLang="de-DE" dirty="0"/>
              <a:t>Montag, 2. November 2026 um 18 Uhr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altLang="de-DE" sz="2000" dirty="0"/>
              <a:t>in der Aula der FMS am Gymnasium Oberwil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altLang="de-DE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CH" altLang="de-DE" dirty="0">
                <a:solidFill>
                  <a:srgbClr val="FF0000"/>
                </a:solidFill>
              </a:rPr>
              <a:t>FMS Basel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altLang="de-DE" sz="2800" dirty="0"/>
              <a:t>Mittwoch, 06. Januar 2027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altLang="de-DE" sz="2800" dirty="0"/>
              <a:t>Dienstag, 12. Januar 2027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altLang="de-DE" sz="2000" dirty="0"/>
              <a:t>jeweils um 19 Uhr in der Aula der FMS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altLang="de-DE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>
            <a:extLst>
              <a:ext uri="{FF2B5EF4-FFF2-40B4-BE49-F238E27FC236}">
                <a16:creationId xmlns:a16="http://schemas.microsoft.com/office/drawing/2014/main" id="{6AA4902D-A19C-F560-3985-446F95F5A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4184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de-CH" altLang="de-DE" sz="800">
              <a:latin typeface="Arial" panose="020B0604020202020204" pitchFamily="34" charset="0"/>
            </a:endParaRPr>
          </a:p>
        </p:txBody>
      </p:sp>
      <p:pic>
        <p:nvPicPr>
          <p:cNvPr id="29699" name="Grafik 1" descr="IMG_5533.JPG - Windows-Fotoanzeige">
            <a:extLst>
              <a:ext uri="{FF2B5EF4-FFF2-40B4-BE49-F238E27FC236}">
                <a16:creationId xmlns:a16="http://schemas.microsoft.com/office/drawing/2014/main" id="{0AC7D4BC-DEB8-0A23-2687-B00B7D459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78925" cy="691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hteck 5">
            <a:extLst>
              <a:ext uri="{FF2B5EF4-FFF2-40B4-BE49-F238E27FC236}">
                <a16:creationId xmlns:a16="http://schemas.microsoft.com/office/drawing/2014/main" id="{7F74CD07-F0DD-F5F7-2858-7A6AFE07A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3641725"/>
            <a:ext cx="4608512" cy="108426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>
                <a:latin typeface="Arial" panose="020B0604020202020204" pitchFamily="34" charset="0"/>
              </a:rPr>
              <a:t>Herzlichen Dank für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>
                <a:latin typeface="Arial" panose="020B0604020202020204" pitchFamily="34" charset="0"/>
              </a:rPr>
              <a:t>Ihre Aufmerksamkeit!</a:t>
            </a:r>
            <a:endParaRPr lang="de-CH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B6DE6DC818614EA2E3407F37E45B66" ma:contentTypeVersion="12" ma:contentTypeDescription="Ein neues Dokument erstellen." ma:contentTypeScope="" ma:versionID="749874a084524554eab3b39c5f35e929">
  <xsd:schema xmlns:xsd="http://www.w3.org/2001/XMLSchema" xmlns:xs="http://www.w3.org/2001/XMLSchema" xmlns:p="http://schemas.microsoft.com/office/2006/metadata/properties" xmlns:ns2="6edba6c7-9cf1-4250-9a6e-c95ca7c1679c" xmlns:ns3="5ba18658-e01b-403b-9d75-35cf6c152378" targetNamespace="http://schemas.microsoft.com/office/2006/metadata/properties" ma:root="true" ma:fieldsID="a23682debcfb6e035cbbdb3d64e5a2d2" ns2:_="" ns3:_="">
    <xsd:import namespace="6edba6c7-9cf1-4250-9a6e-c95ca7c1679c"/>
    <xsd:import namespace="5ba18658-e01b-403b-9d75-35cf6c1523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dba6c7-9cf1-4250-9a6e-c95ca7c167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702ee704-e012-4dee-9413-6fff5767ef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a18658-e01b-403b-9d75-35cf6c15237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07d134d-f15f-495e-846b-5059c798386f}" ma:internalName="TaxCatchAll" ma:showField="CatchAllData" ma:web="5ba18658-e01b-403b-9d75-35cf6c1523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dba6c7-9cf1-4250-9a6e-c95ca7c1679c">
      <Terms xmlns="http://schemas.microsoft.com/office/infopath/2007/PartnerControls"/>
    </lcf76f155ced4ddcb4097134ff3c332f>
    <TaxCatchAll xmlns="5ba18658-e01b-403b-9d75-35cf6c152378" xsi:nil="true"/>
  </documentManagement>
</p:properties>
</file>

<file path=customXml/itemProps1.xml><?xml version="1.0" encoding="utf-8"?>
<ds:datastoreItem xmlns:ds="http://schemas.openxmlformats.org/officeDocument/2006/customXml" ds:itemID="{438590AB-8F8C-400F-A1DE-E79919B883C8}"/>
</file>

<file path=customXml/itemProps2.xml><?xml version="1.0" encoding="utf-8"?>
<ds:datastoreItem xmlns:ds="http://schemas.openxmlformats.org/officeDocument/2006/customXml" ds:itemID="{3130BE82-2088-42ED-8E8F-D55849721D63}"/>
</file>

<file path=customXml/itemProps3.xml><?xml version="1.0" encoding="utf-8"?>
<ds:datastoreItem xmlns:ds="http://schemas.openxmlformats.org/officeDocument/2006/customXml" ds:itemID="{AA7B7DDD-1654-4222-8A3B-7B1F6D0267C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636</Words>
  <Application>Microsoft Office PowerPoint</Application>
  <PresentationFormat>Bildschirmpräsentation (4:3)</PresentationFormat>
  <Paragraphs>171</Paragraphs>
  <Slides>21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Avenir Heavy</vt:lpstr>
      <vt:lpstr>Calibri</vt:lpstr>
      <vt:lpstr>Times New Roman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Infoabende</vt:lpstr>
      <vt:lpstr>PowerPoint-Präsentation</vt:lpstr>
    </vt:vector>
  </TitlesOfParts>
  <Company>DMS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Marianne Glutz</dc:creator>
  <cp:lastModifiedBy>Stohler, Annina (GymOW)</cp:lastModifiedBy>
  <cp:revision>554</cp:revision>
  <cp:lastPrinted>2017-01-04T14:38:16Z</cp:lastPrinted>
  <dcterms:created xsi:type="dcterms:W3CDTF">2010-08-09T16:42:27Z</dcterms:created>
  <dcterms:modified xsi:type="dcterms:W3CDTF">2026-09-14T10:01:14Z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0x0101002FB6DE6DC818614EA2E3407F37E45B66</vt:lpwstr>
  </property>
</Properties>
</file>